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86" r:id="rId21"/>
    <p:sldId id="276" r:id="rId22"/>
    <p:sldId id="283" r:id="rId23"/>
    <p:sldId id="281" r:id="rId24"/>
    <p:sldId id="282" r:id="rId25"/>
    <p:sldId id="288" r:id="rId26"/>
    <p:sldId id="277" r:id="rId27"/>
    <p:sldId id="287" r:id="rId28"/>
    <p:sldId id="278" r:id="rId29"/>
    <p:sldId id="285" r:id="rId30"/>
    <p:sldId id="279" r:id="rId31"/>
    <p:sldId id="280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06" d="100"/>
          <a:sy n="106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9073008" cy="108012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</a:rPr>
              <a:t>Муниципальное бюджетное дошкольное образовательное учреждение «Детский сад общеразвивающего вида с приоритетным осуществлением деятельности по познавательно-речевому направлению развития детей №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1«Колокольчик</a:t>
            </a:r>
            <a:r>
              <a:rPr lang="ru-RU" sz="1800" dirty="0">
                <a:solidFill>
                  <a:schemeClr val="tx1"/>
                </a:solidFill>
                <a:effectLst/>
              </a:rPr>
              <a:t>»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848872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</a:t>
            </a:r>
            <a:r>
              <a:rPr lang="ru-RU" sz="7000" b="1" dirty="0" smtClean="0"/>
              <a:t>Педагогический проект</a:t>
            </a:r>
          </a:p>
          <a:p>
            <a:r>
              <a:rPr lang="ru-RU" sz="7000" b="1" dirty="0"/>
              <a:t> </a:t>
            </a:r>
            <a:r>
              <a:rPr lang="ru-RU" sz="7000" b="1" dirty="0" smtClean="0"/>
              <a:t>        «Деньги помощники»</a:t>
            </a:r>
          </a:p>
          <a:p>
            <a:r>
              <a:rPr lang="ru-RU" sz="7000" b="1" dirty="0" smtClean="0"/>
              <a:t> </a:t>
            </a:r>
          </a:p>
          <a:p>
            <a:r>
              <a:rPr lang="ru-RU" sz="3800" b="1" dirty="0" smtClean="0"/>
              <a:t>Автор проекта:</a:t>
            </a:r>
            <a:endParaRPr lang="ru-RU" sz="3800" dirty="0" smtClean="0"/>
          </a:p>
          <a:p>
            <a:r>
              <a:rPr lang="ru-RU" sz="3800" dirty="0" smtClean="0"/>
              <a:t>Воспитатель Пузина Н.В.</a:t>
            </a:r>
          </a:p>
          <a:p>
            <a:endParaRPr lang="ru-RU" sz="3800" dirty="0"/>
          </a:p>
          <a:p>
            <a:r>
              <a:rPr lang="ru-RU" sz="7000" b="1" dirty="0" smtClean="0"/>
              <a:t>                   </a:t>
            </a:r>
            <a:r>
              <a:rPr lang="ru-RU" sz="2300" b="1" dirty="0" smtClean="0"/>
              <a:t>Ханты –Мансийск  2020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30053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Этапы </a:t>
            </a:r>
            <a:r>
              <a:rPr lang="ru-RU" b="1" dirty="0">
                <a:effectLst/>
              </a:rPr>
              <a:t>реализации 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u="sng" dirty="0" smtClean="0"/>
              <a:t>Подготовительный:</a:t>
            </a:r>
            <a:endParaRPr lang="ru-RU" b="1" dirty="0"/>
          </a:p>
          <a:p>
            <a:pPr marL="0" lvl="0" indent="0">
              <a:buNone/>
            </a:pPr>
            <a:r>
              <a:rPr lang="ru-RU" dirty="0" smtClean="0"/>
              <a:t>1. Знакомство </a:t>
            </a:r>
            <a:r>
              <a:rPr lang="ru-RU" dirty="0"/>
              <a:t>с темой </a:t>
            </a:r>
            <a:r>
              <a:rPr lang="ru-RU" dirty="0" smtClean="0"/>
              <a:t>проекта;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2. Изучение </a:t>
            </a:r>
            <a:r>
              <a:rPr lang="ru-RU" dirty="0"/>
              <a:t>методических материалов, материалов сети интернет;</a:t>
            </a:r>
          </a:p>
          <a:p>
            <a:pPr marL="0" lvl="0" indent="0">
              <a:buNone/>
            </a:pPr>
            <a:r>
              <a:rPr lang="ru-RU" dirty="0" smtClean="0"/>
              <a:t>3. Выявление </a:t>
            </a:r>
            <a:r>
              <a:rPr lang="ru-RU" dirty="0"/>
              <a:t>проблемы, цели, задачи проекта;</a:t>
            </a:r>
          </a:p>
          <a:p>
            <a:pPr marL="0" lvl="0" indent="0">
              <a:buNone/>
            </a:pPr>
            <a:r>
              <a:rPr lang="ru-RU" dirty="0" smtClean="0"/>
              <a:t>4. Подбор </a:t>
            </a:r>
            <a:r>
              <a:rPr lang="ru-RU" dirty="0"/>
              <a:t>методического материала по данной теме;</a:t>
            </a:r>
          </a:p>
          <a:p>
            <a:pPr marL="0" lvl="0" indent="0">
              <a:buNone/>
            </a:pPr>
            <a:r>
              <a:rPr lang="ru-RU" dirty="0" smtClean="0"/>
              <a:t>5. Создание </a:t>
            </a:r>
            <a:r>
              <a:rPr lang="ru-RU" dirty="0"/>
              <a:t>развивающей среды для работы;</a:t>
            </a:r>
          </a:p>
          <a:p>
            <a:pPr marL="0" lvl="0" indent="0">
              <a:buNone/>
            </a:pPr>
            <a:r>
              <a:rPr lang="ru-RU" dirty="0" smtClean="0"/>
              <a:t>6.Настроить </a:t>
            </a:r>
            <a:r>
              <a:rPr lang="ru-RU" dirty="0"/>
              <a:t>детей и их родителей на совместную работу, создать </a:t>
            </a:r>
            <a:r>
              <a:rPr lang="ru-RU" dirty="0" smtClean="0"/>
              <a:t>положительный эмоциональный </a:t>
            </a:r>
            <a:r>
              <a:rPr lang="ru-RU" dirty="0"/>
              <a:t>фон.</a:t>
            </a:r>
          </a:p>
          <a:p>
            <a:pPr marL="0" lvl="0" indent="0">
              <a:buNone/>
            </a:pPr>
            <a:r>
              <a:rPr lang="ru-RU" b="1" u="sng" dirty="0" smtClean="0"/>
              <a:t>Основной:</a:t>
            </a:r>
            <a:endParaRPr lang="ru-RU" b="1" dirty="0"/>
          </a:p>
          <a:p>
            <a:pPr marL="0" lvl="0" indent="0">
              <a:buNone/>
            </a:pPr>
            <a:r>
              <a:rPr lang="ru-RU" dirty="0" smtClean="0"/>
              <a:t>1. Коммуникативная </a:t>
            </a:r>
            <a:r>
              <a:rPr lang="ru-RU" dirty="0"/>
              <a:t>деятельность</a:t>
            </a:r>
          </a:p>
          <a:p>
            <a:pPr marL="0" lvl="0" indent="0">
              <a:buNone/>
            </a:pPr>
            <a:r>
              <a:rPr lang="ru-RU" dirty="0" smtClean="0"/>
              <a:t>2. Восприятие </a:t>
            </a:r>
            <a:r>
              <a:rPr lang="ru-RU" dirty="0"/>
              <a:t>художественной литературы</a:t>
            </a:r>
          </a:p>
          <a:p>
            <a:pPr marL="0" lvl="0" indent="0">
              <a:buNone/>
            </a:pPr>
            <a:r>
              <a:rPr lang="ru-RU" dirty="0" smtClean="0"/>
              <a:t>3. Познавательно-исследовательская </a:t>
            </a:r>
            <a:r>
              <a:rPr lang="ru-RU" dirty="0"/>
              <a:t>и продуктивная деятельность</a:t>
            </a:r>
          </a:p>
          <a:p>
            <a:pPr marL="0" lvl="0" indent="0">
              <a:buNone/>
            </a:pPr>
            <a:r>
              <a:rPr lang="ru-RU" dirty="0" smtClean="0"/>
              <a:t>4. Художественно-эстетическая </a:t>
            </a:r>
            <a:r>
              <a:rPr lang="ru-RU" dirty="0"/>
              <a:t>деятельность</a:t>
            </a:r>
          </a:p>
          <a:p>
            <a:pPr marL="0" lvl="0" indent="0">
              <a:buNone/>
            </a:pPr>
            <a:r>
              <a:rPr lang="ru-RU" dirty="0" smtClean="0"/>
              <a:t>5. Игровая </a:t>
            </a:r>
            <a:r>
              <a:rPr lang="ru-RU" dirty="0"/>
              <a:t>и познавательная деятельность</a:t>
            </a:r>
          </a:p>
          <a:p>
            <a:pPr marL="0" lvl="0" indent="0">
              <a:buNone/>
            </a:pPr>
            <a:r>
              <a:rPr lang="ru-RU" dirty="0" smtClean="0"/>
              <a:t>6. Трудовая </a:t>
            </a:r>
            <a:r>
              <a:rPr lang="ru-RU" dirty="0"/>
              <a:t>деятельность</a:t>
            </a:r>
          </a:p>
          <a:p>
            <a:pPr marL="0" lvl="0" indent="0">
              <a:buNone/>
            </a:pPr>
            <a:r>
              <a:rPr lang="ru-RU" dirty="0" smtClean="0"/>
              <a:t>7. Работа </a:t>
            </a:r>
            <a:r>
              <a:rPr lang="ru-RU" dirty="0"/>
              <a:t>с родителями</a:t>
            </a:r>
          </a:p>
          <a:p>
            <a:pPr marL="0" lvl="0" indent="0">
              <a:buNone/>
            </a:pPr>
            <a:r>
              <a:rPr lang="ru-RU" b="1" u="sng" dirty="0" smtClean="0"/>
              <a:t>Заключительный: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Обобщение и анализ результатов работы.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Условия </a:t>
            </a:r>
            <a:r>
              <a:rPr lang="ru-RU" b="1" dirty="0" smtClean="0">
                <a:effectLst/>
              </a:rPr>
              <a:t>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Проект </a:t>
            </a:r>
            <a:r>
              <a:rPr lang="ru-RU" dirty="0" smtClean="0"/>
              <a:t>реализуется</a:t>
            </a:r>
            <a:r>
              <a:rPr lang="ru-RU" dirty="0"/>
              <a:t>, в ходе совместной деятельности воспитателя, воспитанников, родителей воспитанников.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47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Формы реализации проекта: 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наблюдение, сюжетно-ролевые игры, дидактические игры, беседы, просмотр мультфильмов, презентации, чтение художественной литературы, продуктивная деятельность.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55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Методы </a:t>
            </a:r>
            <a:r>
              <a:rPr lang="ru-RU" b="1" dirty="0">
                <a:effectLst/>
              </a:rPr>
              <a:t>и приёмы реализации 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- практические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мотивирующие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словесные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игровые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наглядные</a:t>
            </a:r>
            <a:r>
              <a:rPr lang="ru-RU" dirty="0"/>
              <a:t>;</a:t>
            </a:r>
          </a:p>
          <a:p>
            <a:pPr marL="0" lvl="0" indent="0">
              <a:buNone/>
            </a:pPr>
            <a:r>
              <a:rPr lang="ru-RU" dirty="0" smtClean="0"/>
              <a:t>- нетрадиционные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15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Риски </a:t>
            </a:r>
            <a:r>
              <a:rPr lang="ru-RU" b="1" dirty="0">
                <a:effectLst/>
              </a:rPr>
              <a:t>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- сопротивление </a:t>
            </a:r>
            <a:r>
              <a:rPr lang="ru-RU" dirty="0"/>
              <a:t>родителей участию в проекте, вызванное высокой загруженностью;</a:t>
            </a:r>
          </a:p>
          <a:p>
            <a:pPr marL="0" lvl="0" indent="0">
              <a:buNone/>
            </a:pPr>
            <a:r>
              <a:rPr lang="ru-RU" dirty="0" smtClean="0"/>
              <a:t>- неактивная </a:t>
            </a:r>
            <a:r>
              <a:rPr lang="ru-RU" dirty="0"/>
              <a:t>позиция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81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Предупреждение </a:t>
            </a:r>
            <a:r>
              <a:rPr lang="ru-RU" b="1" dirty="0">
                <a:effectLst/>
              </a:rPr>
              <a:t>рисков: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 распределение </a:t>
            </a:r>
            <a:r>
              <a:rPr lang="ru-RU" dirty="0"/>
              <a:t>сфер ответственности в сотрудничестве между воспитателями, и родителями;</a:t>
            </a:r>
          </a:p>
          <a:p>
            <a:pPr marL="0" lvl="0" indent="0">
              <a:buNone/>
            </a:pPr>
            <a:r>
              <a:rPr lang="ru-RU" dirty="0" smtClean="0"/>
              <a:t>- разработка </a:t>
            </a:r>
            <a:r>
              <a:rPr lang="ru-RU" dirty="0"/>
              <a:t>стратегий и тактики привлечения родителей;</a:t>
            </a:r>
          </a:p>
          <a:p>
            <a:pPr marL="0" lvl="0" indent="0">
              <a:buNone/>
            </a:pPr>
            <a:r>
              <a:rPr lang="ru-RU" dirty="0" smtClean="0"/>
              <a:t>- оперативный </a:t>
            </a:r>
            <a:r>
              <a:rPr lang="ru-RU" dirty="0"/>
              <a:t>обмен необходимой информацией посредством использования информационно – коммуникативных технологий (электронная почта и «</a:t>
            </a:r>
            <a:r>
              <a:rPr lang="ru-RU" dirty="0" err="1"/>
              <a:t>Вайбер</a:t>
            </a:r>
            <a:r>
              <a:rPr lang="ru-RU" dirty="0"/>
              <a:t>»);</a:t>
            </a:r>
          </a:p>
          <a:p>
            <a:pPr marL="0" lvl="0" indent="0">
              <a:buNone/>
            </a:pPr>
            <a:r>
              <a:rPr lang="ru-RU" dirty="0" smtClean="0"/>
              <a:t>- добровольность </a:t>
            </a:r>
            <a:r>
              <a:rPr lang="ru-RU" dirty="0"/>
              <a:t>участия в проектной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48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Ожидаемый результат: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- активно использовать в игровой деятельности основные экономические понятия и категории, которым было уделено внимание в ходе реализации проектных мероприятий (деньги, цена, товар, семейный бюджет и пр.).</a:t>
            </a:r>
          </a:p>
          <a:p>
            <a:pPr marL="0" indent="0">
              <a:buNone/>
            </a:pPr>
            <a:r>
              <a:rPr lang="ru-RU" dirty="0"/>
              <a:t>- дошкольники приобретают первичный экономический опыт, учатся устанавливать разумные экономические отношения в различных сферах жизнедеятельности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- родители получают дополнительные знания по экономическому воспитанию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58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Продукты </a:t>
            </a:r>
            <a:r>
              <a:rPr lang="ru-RU" b="1" dirty="0">
                <a:effectLst/>
              </a:rPr>
              <a:t>проектной деятельности.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результате проектной деятельности были разработаны следующие методические продукты:</a:t>
            </a:r>
          </a:p>
          <a:p>
            <a:pPr marL="0" indent="0">
              <a:buNone/>
            </a:pPr>
            <a:r>
              <a:rPr lang="ru-RU" sz="2800" dirty="0" smtClean="0"/>
              <a:t>Сюжетно - ролевая игра «Магазин»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4499797" cy="3071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 b="14564"/>
          <a:stretch/>
        </p:blipFill>
        <p:spPr>
          <a:xfrm>
            <a:off x="5560707" y="2540278"/>
            <a:ext cx="2952328" cy="39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4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Сюжетно – ролевая игра «Аптека»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104456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b="1905"/>
          <a:stretch/>
        </p:blipFill>
        <p:spPr>
          <a:xfrm>
            <a:off x="4355976" y="3140968"/>
            <a:ext cx="4673588" cy="34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54868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Уголок финансовой грамотности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t="1429" r="12381" b="-1429"/>
          <a:stretch/>
        </p:blipFill>
        <p:spPr>
          <a:xfrm>
            <a:off x="179512" y="2060848"/>
            <a:ext cx="4922603" cy="3185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42900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9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1.Паспорт проекта.</a:t>
            </a:r>
          </a:p>
          <a:p>
            <a:pPr marL="0" indent="0">
              <a:buNone/>
            </a:pPr>
            <a:r>
              <a:rPr lang="ru-RU" dirty="0" smtClean="0"/>
              <a:t>2. Принципы реализации проекта.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Этапы реализации проекта.</a:t>
            </a:r>
          </a:p>
          <a:p>
            <a:pPr marL="0" indent="0">
              <a:buNone/>
            </a:pPr>
            <a:r>
              <a:rPr lang="ru-RU" dirty="0" smtClean="0"/>
              <a:t>3.Продукты проектной деятельности.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.Подведение итогов.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71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04664"/>
            <a:ext cx="2611016" cy="838200"/>
          </a:xfrm>
        </p:spPr>
        <p:txBody>
          <a:bodyPr/>
          <a:lstStyle/>
          <a:p>
            <a:r>
              <a:rPr lang="ru-RU" dirty="0" err="1" smtClean="0"/>
              <a:t>Лэп</a:t>
            </a:r>
            <a:r>
              <a:rPr lang="ru-RU" dirty="0" smtClean="0"/>
              <a:t> - Бук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316416" cy="41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3429000" cy="558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357301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9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7"/>
            <a:ext cx="4176464" cy="2804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57"/>
          <a:stretch/>
        </p:blipFill>
        <p:spPr>
          <a:xfrm>
            <a:off x="4817666" y="235496"/>
            <a:ext cx="4083450" cy="2830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-16667" r="-3492" b="16667"/>
          <a:stretch/>
        </p:blipFill>
        <p:spPr>
          <a:xfrm>
            <a:off x="107503" y="2680320"/>
            <a:ext cx="2573239" cy="4099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2"/>
          <a:stretch/>
        </p:blipFill>
        <p:spPr>
          <a:xfrm>
            <a:off x="6396878" y="3284983"/>
            <a:ext cx="2503968" cy="3494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5"/>
          <a:stretch/>
        </p:blipFill>
        <p:spPr>
          <a:xfrm>
            <a:off x="3203848" y="3284984"/>
            <a:ext cx="2578782" cy="34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Альбом « История денег России».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r="12051"/>
          <a:stretch/>
        </p:blipFill>
        <p:spPr>
          <a:xfrm>
            <a:off x="251520" y="2060848"/>
            <a:ext cx="455440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5397"/>
          <a:stretch/>
        </p:blipFill>
        <p:spPr>
          <a:xfrm>
            <a:off x="5220072" y="1412776"/>
            <a:ext cx="3429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4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НОД «Денежные истории»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2"/>
          <a:stretch/>
        </p:blipFill>
        <p:spPr>
          <a:xfrm>
            <a:off x="252230" y="1340768"/>
            <a:ext cx="3109294" cy="4607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512994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9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39146"/>
            <a:ext cx="8686800" cy="838200"/>
          </a:xfrm>
        </p:spPr>
        <p:txBody>
          <a:bodyPr/>
          <a:lstStyle/>
          <a:p>
            <a:r>
              <a:rPr lang="ru-RU" dirty="0" smtClean="0"/>
              <a:t>Оригами «Кошелёк из бумаги»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460"/>
          <a:stretch/>
        </p:blipFill>
        <p:spPr>
          <a:xfrm>
            <a:off x="323528" y="1340768"/>
            <a:ext cx="3672408" cy="5327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02991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93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06" y="408169"/>
            <a:ext cx="8686800" cy="955576"/>
          </a:xfrm>
        </p:spPr>
        <p:txBody>
          <a:bodyPr/>
          <a:lstStyle/>
          <a:p>
            <a:r>
              <a:rPr lang="ru-RU" dirty="0" smtClean="0"/>
              <a:t>           Работа с родителями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333" r="-4034" b="14100"/>
          <a:stretch/>
        </p:blipFill>
        <p:spPr>
          <a:xfrm>
            <a:off x="1110613" y="2060848"/>
            <a:ext cx="6751849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3027" y="119675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Альбом «Профессии наших родителей»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118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-3961" r="11450"/>
          <a:stretch/>
        </p:blipFill>
        <p:spPr>
          <a:xfrm>
            <a:off x="179511" y="476672"/>
            <a:ext cx="4710827" cy="3191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r="11548" b="2380"/>
          <a:stretch/>
        </p:blipFill>
        <p:spPr>
          <a:xfrm>
            <a:off x="4148408" y="3573016"/>
            <a:ext cx="46840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Памятка для родителей «Финансовая грамотность в ДОУ»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95462"/>
            <a:ext cx="4104456" cy="58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9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Папка-раскладушка « Интересные факты о деньгах»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844824"/>
            <a:ext cx="2897629" cy="2173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4365104"/>
            <a:ext cx="2880322" cy="216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8" y="1844824"/>
            <a:ext cx="2897629" cy="2173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36" y="4365104"/>
            <a:ext cx="2880321" cy="2160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844825"/>
            <a:ext cx="2664296" cy="2173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20" y="4365103"/>
            <a:ext cx="2689178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1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Паспорт проекта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Тема проекта</a:t>
            </a:r>
            <a:r>
              <a:rPr lang="ru-RU" dirty="0" smtClean="0"/>
              <a:t>:  «</a:t>
            </a:r>
            <a:r>
              <a:rPr lang="ru-RU" dirty="0"/>
              <a:t>Деньги помощники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Участники:</a:t>
            </a:r>
            <a:r>
              <a:rPr lang="ru-RU" dirty="0"/>
              <a:t> воспитатель </a:t>
            </a:r>
            <a:r>
              <a:rPr lang="ru-RU" dirty="0" smtClean="0"/>
              <a:t>Пузина Наталья Викторовна, </a:t>
            </a:r>
            <a:r>
              <a:rPr lang="ru-RU" dirty="0"/>
              <a:t>воспитанники группы «Непоседы», родители воспитанников </a:t>
            </a:r>
            <a:r>
              <a:rPr lang="ru-RU" dirty="0" smtClean="0"/>
              <a:t>группы.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Тип проекта</a:t>
            </a:r>
            <a:r>
              <a:rPr lang="ru-RU" dirty="0"/>
              <a:t>: </a:t>
            </a:r>
            <a:r>
              <a:rPr lang="ru-RU" dirty="0" smtClean="0"/>
              <a:t>информационно-практико-ориентированный.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Срок реализации проекта</a:t>
            </a:r>
            <a:r>
              <a:rPr lang="ru-RU" dirty="0"/>
              <a:t>: Долгосрочный – </a:t>
            </a:r>
            <a:r>
              <a:rPr lang="ru-RU" dirty="0" smtClean="0"/>
              <a:t>февраль-март 2020г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Вид проекта</a:t>
            </a:r>
            <a:r>
              <a:rPr lang="ru-RU" dirty="0"/>
              <a:t>: групповой.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760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Игра «Деньги на старт»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823220" cy="2548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12" y="1196751"/>
            <a:ext cx="3823220" cy="2548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815916" cy="2543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12" y="4077071"/>
            <a:ext cx="3823220" cy="25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1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подведение итогов: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50" dirty="0" smtClean="0"/>
              <a:t>До </a:t>
            </a:r>
            <a:r>
              <a:rPr lang="ru-RU" sz="1550" dirty="0"/>
              <a:t>начала работы над проектом </a:t>
            </a:r>
            <a:r>
              <a:rPr lang="ru-RU" sz="1550" dirty="0" smtClean="0"/>
              <a:t>я предполагала, </a:t>
            </a:r>
            <a:r>
              <a:rPr lang="ru-RU" sz="1550" dirty="0"/>
              <a:t>что </a:t>
            </a:r>
            <a:r>
              <a:rPr lang="ru-RU" sz="1550" dirty="0" smtClean="0"/>
              <a:t>столкнусь </a:t>
            </a:r>
            <a:r>
              <a:rPr lang="ru-RU" sz="1550" dirty="0"/>
              <a:t>с трудностями, с отсутствием интереса детей к этой теме, но </a:t>
            </a:r>
            <a:r>
              <a:rPr lang="ru-RU" sz="1550" dirty="0" smtClean="0"/>
              <a:t>мои </a:t>
            </a:r>
            <a:r>
              <a:rPr lang="ru-RU" sz="1550" dirty="0"/>
              <a:t>опасения не подтвердились, и дети достаточно скоро начали вникать во взрослый мир профессий, мир денег, и интерес возрастал с каждым этапом.</a:t>
            </a:r>
          </a:p>
          <a:p>
            <a:pPr marL="0" indent="0" algn="just">
              <a:buNone/>
            </a:pPr>
            <a:r>
              <a:rPr lang="ru-RU" sz="1550" dirty="0"/>
              <a:t>Проект поспособствовал вхождению детей в социально-экономическую жизнь, формированию у них основ финансовой грамотности. Дети начали осознавать смысл таких качеств экономической деятельности людей, как экономность, бережливость, рациональность, трудолюбие. У детей сформировались такие представления о том, что:</a:t>
            </a:r>
          </a:p>
          <a:p>
            <a:pPr marL="0" indent="0" algn="just">
              <a:buNone/>
            </a:pPr>
            <a:r>
              <a:rPr lang="ru-RU" sz="1550" dirty="0" smtClean="0"/>
              <a:t>- Деньги </a:t>
            </a:r>
            <a:r>
              <a:rPr lang="ru-RU" sz="1550" dirty="0"/>
              <a:t>не появляются сами собой, а зарабатываются.</a:t>
            </a:r>
          </a:p>
          <a:p>
            <a:pPr marL="0" indent="0" algn="just">
              <a:buNone/>
            </a:pPr>
            <a:r>
              <a:rPr lang="ru-RU" sz="1550" dirty="0" smtClean="0"/>
              <a:t>- Сначала </a:t>
            </a:r>
            <a:r>
              <a:rPr lang="ru-RU" sz="1550" dirty="0"/>
              <a:t>зарабатываем – потом тратим: соответственно, чем больше зарабатываешь и разумнее тратишь, тем больше можешь купить.</a:t>
            </a:r>
          </a:p>
          <a:p>
            <a:pPr marL="0" indent="0" algn="just">
              <a:buNone/>
            </a:pPr>
            <a:r>
              <a:rPr lang="ru-RU" sz="1550" dirty="0" smtClean="0"/>
              <a:t>- Стоимость </a:t>
            </a:r>
            <a:r>
              <a:rPr lang="ru-RU" sz="1550" dirty="0"/>
              <a:t>товара зависит от его качества, нужности и от того, насколько сложно его произвести (</a:t>
            </a:r>
            <a:r>
              <a:rPr lang="ru-RU" sz="1550" dirty="0" smtClean="0"/>
              <a:t>а товар </a:t>
            </a:r>
            <a:r>
              <a:rPr lang="ru-RU" sz="1550" dirty="0"/>
              <a:t>в магазине – это результат труда других людей, поэтому он стоит денег).</a:t>
            </a:r>
          </a:p>
          <a:p>
            <a:pPr marL="0" indent="0" algn="just">
              <a:buNone/>
            </a:pPr>
            <a:r>
              <a:rPr lang="ru-RU" sz="1550" dirty="0" smtClean="0"/>
              <a:t>- Деньги </a:t>
            </a:r>
            <a:r>
              <a:rPr lang="ru-RU" sz="1550" dirty="0"/>
              <a:t>любят счет (дети должны уметь считать деньги, например, сдачу в магазине).</a:t>
            </a:r>
          </a:p>
          <a:p>
            <a:pPr marL="0" indent="0" algn="just">
              <a:buNone/>
            </a:pPr>
            <a:r>
              <a:rPr lang="ru-RU" sz="1550" dirty="0" smtClean="0"/>
              <a:t>- Финансы </a:t>
            </a:r>
            <a:r>
              <a:rPr lang="ru-RU" sz="1550" dirty="0"/>
              <a:t>нужно планировать.</a:t>
            </a:r>
          </a:p>
          <a:p>
            <a:pPr marL="0" indent="0" algn="just">
              <a:buNone/>
            </a:pPr>
            <a:r>
              <a:rPr lang="ru-RU" sz="1550" dirty="0" smtClean="0"/>
              <a:t>- Твои </a:t>
            </a:r>
            <a:r>
              <a:rPr lang="ru-RU" sz="1550" dirty="0"/>
              <a:t>деньги бывают объектом чужого интереса (дети должны знать элементарные правила финансовой безопасности).</a:t>
            </a:r>
          </a:p>
          <a:p>
            <a:pPr marL="0" indent="0" algn="just">
              <a:buNone/>
            </a:pPr>
            <a:r>
              <a:rPr lang="ru-RU" sz="1550" dirty="0" smtClean="0"/>
              <a:t>- Не </a:t>
            </a:r>
            <a:r>
              <a:rPr lang="ru-RU" sz="1550" dirty="0"/>
              <a:t>все продается и покупается (дети должны понимать, что главные ценности – жизнь, отношения, радость близких людей – за деньги не купишь).</a:t>
            </a:r>
          </a:p>
          <a:p>
            <a:pPr marL="0" indent="0" algn="just">
              <a:buNone/>
            </a:pPr>
            <a:r>
              <a:rPr lang="ru-RU" sz="1550" dirty="0" smtClean="0"/>
              <a:t>- Финансы </a:t>
            </a:r>
            <a:r>
              <a:rPr lang="ru-RU" sz="1550" dirty="0"/>
              <a:t>– это интересно и увлекательно.</a:t>
            </a:r>
          </a:p>
          <a:p>
            <a:pPr marL="0" indent="0" algn="just">
              <a:buNone/>
            </a:pPr>
            <a:r>
              <a:rPr lang="ru-RU" sz="1550" dirty="0" smtClean="0"/>
              <a:t>Я считаю, </a:t>
            </a:r>
            <a:r>
              <a:rPr lang="ru-RU" sz="1550" dirty="0"/>
              <a:t>что поставленные цели проекта были достигнуты и </a:t>
            </a:r>
            <a:r>
              <a:rPr lang="ru-RU" sz="1550" dirty="0" smtClean="0"/>
              <a:t>мы будем </a:t>
            </a:r>
            <a:r>
              <a:rPr lang="ru-RU" sz="1550" dirty="0"/>
              <a:t>продолжать и дальше работать над формированием основ финансовой грамотности у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506699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7305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Помочь детям дошкольного возраста сформировать представления об экономических понятиях: экономика, потребности, нормы жизни, деньги, товар, цена в соответствии с их возрастными особенностями.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87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Актуальность</a:t>
            </a:r>
            <a:r>
              <a:rPr lang="ru-RU" b="1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60486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3400" dirty="0" smtClean="0"/>
              <a:t>Низкий </a:t>
            </a:r>
            <a:r>
              <a:rPr lang="ru-RU" sz="3400" dirty="0"/>
              <a:t>уровень финансовой грамотности негативно влияет на личное благосостояние и финансовый потенциал домашних хозяйств, препятствует развитию финансового рынка, затормаживает инвестиционные процессы в экономике и приводит к ухудшению социально-экономического положения страны. Проблема связана с фрагментарным характером преподавания основ финансовой грамотности в образовательных организациях, недостатком понятных и доступных учебных программ, и образовательных материалов для всех слоев населения, недостатком квалифицированных преподавателей основ финансовой грамотности. Это влечет за собой недостаток или отсутствие навыков и компетенций, необходимых для эффективного управления личными финансами, осуществления осознанного выбора финансовых услуг, взаимодействия с финансовыми организациями, органами и организациями, которые занимаются защитой прав потребителей финансовых услуг.</a:t>
            </a:r>
          </a:p>
          <a:p>
            <a:pPr marL="0" indent="0" algn="just">
              <a:buNone/>
            </a:pPr>
            <a:r>
              <a:rPr lang="ru-RU" sz="3400" dirty="0" smtClean="0"/>
              <a:t> Содержание </a:t>
            </a:r>
            <a:r>
              <a:rPr lang="ru-RU" sz="3400" dirty="0"/>
              <a:t>проекта, в соответствии с ФГОС ДО, обеспечивает развитие личности, мотивации и способностей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детей: социально-коммуникативное развитие; познавательное развитие; речевое развитие; художественно-эстетическое развитие.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30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Гипотеза</a:t>
            </a:r>
            <a:r>
              <a:rPr lang="ru-RU" b="1" dirty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Финансовое просвещение и экономическое воспитание - сравнительно новое направление в дошкольной педагогике. Многочисленные исследования последних лет свидетельствуют о необходимости внедрения экономического образования с дошкольного возраста, когда дети получают первичный опыт участия в элементарных экономических отношениях, происходит их приобщение к миру экономической действительности.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33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содействие финансовому просвещению и воспитанию детей дошкольного </a:t>
            </a:r>
            <a:r>
              <a:rPr lang="ru-RU" dirty="0" smtClean="0"/>
              <a:t>возраста. </a:t>
            </a:r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необходимой мотивации для повышения их финансовой грамотности. Заложить основы экономического образа мышления у ребёнка-дошкольника.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3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•расширение представления детей о деньгах и статьях расхода семейного бюджета;</a:t>
            </a:r>
          </a:p>
          <a:p>
            <a:pPr marL="0" indent="0">
              <a:buNone/>
            </a:pPr>
            <a:r>
              <a:rPr lang="ru-RU" dirty="0" smtClean="0"/>
              <a:t>•развивать умение анализировать, сравнивать, обобщать;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•получение навыков совершения реальной покупки в магазине.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55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Принципы </a:t>
            </a:r>
            <a:r>
              <a:rPr lang="ru-RU" b="1" dirty="0">
                <a:effectLst/>
              </a:rPr>
              <a:t>реализации 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dirty="0"/>
              <a:t>-</a:t>
            </a:r>
            <a:r>
              <a:rPr lang="ru-RU" dirty="0" smtClean="0"/>
              <a:t>принцип </a:t>
            </a:r>
            <a:r>
              <a:rPr lang="ru-RU" dirty="0"/>
              <a:t>наглядности;</a:t>
            </a:r>
          </a:p>
          <a:p>
            <a:pPr marL="0" lvl="0" indent="0">
              <a:buNone/>
            </a:pPr>
            <a:r>
              <a:rPr lang="ru-RU" dirty="0" smtClean="0"/>
              <a:t>-принцип </a:t>
            </a:r>
            <a:r>
              <a:rPr lang="ru-RU" dirty="0"/>
              <a:t>доступности;</a:t>
            </a:r>
          </a:p>
          <a:p>
            <a:pPr marL="0" lvl="0" indent="0">
              <a:buNone/>
            </a:pPr>
            <a:r>
              <a:rPr lang="ru-RU" dirty="0"/>
              <a:t>-</a:t>
            </a:r>
            <a:r>
              <a:rPr lang="ru-RU" dirty="0" smtClean="0"/>
              <a:t>принцип </a:t>
            </a:r>
            <a:r>
              <a:rPr lang="ru-RU" dirty="0"/>
              <a:t>систематичности и последовательности;</a:t>
            </a:r>
          </a:p>
          <a:p>
            <a:pPr marL="0" lvl="0" indent="0">
              <a:buNone/>
            </a:pPr>
            <a:r>
              <a:rPr lang="ru-RU" dirty="0" smtClean="0"/>
              <a:t>-принцип </a:t>
            </a:r>
            <a:r>
              <a:rPr lang="ru-RU" dirty="0"/>
              <a:t>целенаправленности;</a:t>
            </a:r>
          </a:p>
          <a:p>
            <a:pPr marL="0" lvl="0" indent="0">
              <a:buNone/>
            </a:pPr>
            <a:r>
              <a:rPr lang="ru-RU" dirty="0" smtClean="0"/>
              <a:t>-принцип </a:t>
            </a:r>
            <a:r>
              <a:rPr lang="ru-RU" dirty="0"/>
              <a:t>новизны;</a:t>
            </a:r>
          </a:p>
          <a:p>
            <a:pPr marL="0" lvl="0" indent="0">
              <a:buNone/>
            </a:pPr>
            <a:r>
              <a:rPr lang="ru-RU" dirty="0" smtClean="0"/>
              <a:t>-принцип </a:t>
            </a:r>
            <a:r>
              <a:rPr lang="ru-RU" dirty="0"/>
              <a:t>учета возрастно-психологических и индивидуальных особенностей </a:t>
            </a:r>
            <a:r>
              <a:rPr lang="ru-RU" dirty="0" smtClean="0"/>
              <a:t>ребенка.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452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</TotalTime>
  <Words>975</Words>
  <Application>Microsoft Office PowerPoint</Application>
  <PresentationFormat>Экран (4:3)</PresentationFormat>
  <Paragraphs>113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Franklin Gothic Book</vt:lpstr>
      <vt:lpstr>Franklin Gothic Medium</vt:lpstr>
      <vt:lpstr>Wingdings 2</vt:lpstr>
      <vt:lpstr>Трек</vt:lpstr>
      <vt:lpstr>Муниципальное бюджетное дошкольное образовательное учреждение «Детский сад общеразвивающего вида с приоритетным осуществлением деятельности по познавательно-речевому направлению развития детей № 1«Колокольчик»  </vt:lpstr>
      <vt:lpstr>                   Содержание:</vt:lpstr>
      <vt:lpstr>             Паспорт проекта</vt:lpstr>
      <vt:lpstr>Проблема:</vt:lpstr>
      <vt:lpstr> Актуальность. </vt:lpstr>
      <vt:lpstr> Гипотеза. </vt:lpstr>
      <vt:lpstr>Цель:</vt:lpstr>
      <vt:lpstr>Задачи:</vt:lpstr>
      <vt:lpstr> Принципы реализации проекта: </vt:lpstr>
      <vt:lpstr> Этапы реализации проекта: </vt:lpstr>
      <vt:lpstr>Условия реализации проекта:</vt:lpstr>
      <vt:lpstr>Формы реализации проекта:  </vt:lpstr>
      <vt:lpstr> Методы и приёмы реализации проекта: </vt:lpstr>
      <vt:lpstr> Риски проекта: </vt:lpstr>
      <vt:lpstr> Предупреждение рисков: </vt:lpstr>
      <vt:lpstr> Ожидаемый результат: </vt:lpstr>
      <vt:lpstr> Продукты проектной деятельности. </vt:lpstr>
      <vt:lpstr>Презентация PowerPoint</vt:lpstr>
      <vt:lpstr>Презентация PowerPoint</vt:lpstr>
      <vt:lpstr>Лэп - Бук</vt:lpstr>
      <vt:lpstr>Презентация PowerPoint</vt:lpstr>
      <vt:lpstr>Презентация PowerPoint</vt:lpstr>
      <vt:lpstr>Презентация PowerPoint</vt:lpstr>
      <vt:lpstr>Презентация PowerPoint</vt:lpstr>
      <vt:lpstr>Оригами «Кошелёк из бумаги»</vt:lpstr>
      <vt:lpstr>           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подведение итогов: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с приоритетным осуществлением деятельности по познавательно-речевому направлению развития детей № 1«Колокольчик»  </dc:title>
  <dc:creator>Непоседы</dc:creator>
  <cp:lastModifiedBy>User</cp:lastModifiedBy>
  <cp:revision>21</cp:revision>
  <dcterms:created xsi:type="dcterms:W3CDTF">2020-03-25T02:29:59Z</dcterms:created>
  <dcterms:modified xsi:type="dcterms:W3CDTF">2021-06-24T05:41:27Z</dcterms:modified>
</cp:coreProperties>
</file>