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83" r:id="rId7"/>
    <p:sldId id="284" r:id="rId8"/>
    <p:sldId id="285" r:id="rId9"/>
    <p:sldId id="286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3" r:id="rId22"/>
    <p:sldId id="272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9" r:id="rId32"/>
    <p:sldId id="290" r:id="rId33"/>
    <p:sldId id="291" r:id="rId34"/>
    <p:sldId id="292" r:id="rId35"/>
    <p:sldId id="296" r:id="rId36"/>
    <p:sldId id="297" r:id="rId37"/>
    <p:sldId id="282" r:id="rId38"/>
    <p:sldId id="287" r:id="rId39"/>
    <p:sldId id="288" r:id="rId40"/>
    <p:sldId id="293" r:id="rId41"/>
    <p:sldId id="294" r:id="rId42"/>
    <p:sldId id="295" r:id="rId43"/>
    <p:sldId id="298" r:id="rId44"/>
    <p:sldId id="299" r:id="rId45"/>
    <p:sldId id="322" r:id="rId46"/>
    <p:sldId id="323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24" r:id="rId56"/>
    <p:sldId id="325" r:id="rId57"/>
    <p:sldId id="308" r:id="rId58"/>
    <p:sldId id="309" r:id="rId59"/>
    <p:sldId id="310" r:id="rId60"/>
    <p:sldId id="326" r:id="rId61"/>
    <p:sldId id="327" r:id="rId62"/>
    <p:sldId id="328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9" r:id="rId74"/>
    <p:sldId id="321" r:id="rId75"/>
    <p:sldId id="330" r:id="rId7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619" autoAdjust="0"/>
  </p:normalViewPr>
  <p:slideViewPr>
    <p:cSldViewPr>
      <p:cViewPr varScale="1">
        <p:scale>
          <a:sx n="71" d="100"/>
          <a:sy n="71" d="100"/>
        </p:scale>
        <p:origin x="-13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05790721981026"/>
          <c:y val="7.0429650137937033E-2"/>
          <c:w val="0.87794209278018975"/>
          <c:h val="0.823952182487925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</c:v>
                </c:pt>
                <c:pt idx="1">
                  <c:v>42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92</c:v>
                </c:pt>
                <c:pt idx="1">
                  <c:v>54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</c:v>
                </c:pt>
                <c:pt idx="1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660928"/>
        <c:axId val="35662464"/>
      </c:barChart>
      <c:catAx>
        <c:axId val="35660928"/>
        <c:scaling>
          <c:orientation val="minMax"/>
        </c:scaling>
        <c:delete val="0"/>
        <c:axPos val="b"/>
        <c:majorTickMark val="out"/>
        <c:minorTickMark val="none"/>
        <c:tickLblPos val="nextTo"/>
        <c:crossAx val="35662464"/>
        <c:crosses val="autoZero"/>
        <c:auto val="1"/>
        <c:lblAlgn val="ctr"/>
        <c:lblOffset val="100"/>
        <c:noMultiLvlLbl val="0"/>
      </c:catAx>
      <c:valAx>
        <c:axId val="356624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56609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788887046416895"/>
          <c:y val="7.0092218217173735E-2"/>
          <c:w val="0.25615699703864503"/>
          <c:h val="0.2512027496502169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g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jpg"/><Relationship Id="rId4" Type="http://schemas.openxmlformats.org/officeDocument/2006/relationships/image" Target="../media/image154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jpeg"/><Relationship Id="rId4" Type="http://schemas.openxmlformats.org/officeDocument/2006/relationships/image" Target="../media/image166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jpg"/><Relationship Id="rId4" Type="http://schemas.openxmlformats.org/officeDocument/2006/relationships/image" Target="../media/image170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jpeg"/><Relationship Id="rId4" Type="http://schemas.openxmlformats.org/officeDocument/2006/relationships/image" Target="../media/image174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jpg"/><Relationship Id="rId4" Type="http://schemas.openxmlformats.org/officeDocument/2006/relationships/image" Target="../media/image178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jpg"/><Relationship Id="rId4" Type="http://schemas.openxmlformats.org/officeDocument/2006/relationships/image" Target="../media/image189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g"/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jpg"/><Relationship Id="rId4" Type="http://schemas.openxmlformats.org/officeDocument/2006/relationships/image" Target="../media/image193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1844824"/>
            <a:ext cx="5637010" cy="88211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проделанной работе за 2020 – 2021 учебный год подготовительной к школе группы «Капельки»</a:t>
            </a:r>
            <a:endParaRPr lang="ru-RU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175351" cy="857063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«Детский сад общеразвивающего вида с приоритетным осуществлением деятельности по познавательно-речевому направлению развития детей № 1«Колокольчик»</a:t>
            </a:r>
            <a:endParaRPr lang="ru-RU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07044" y="6364161"/>
            <a:ext cx="270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 – Мансийск 2021г.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28184" y="4365104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</a:t>
            </a: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Пузина Н.В.</a:t>
            </a: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Давыдова Д.С.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93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6864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267744" y="260648"/>
            <a:ext cx="4370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«Неделя Дружбы»</a:t>
            </a:r>
            <a:endParaRPr lang="ru-RU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2131" y="1609174"/>
            <a:ext cx="5579749" cy="41848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2051" y="1609173"/>
            <a:ext cx="5579750" cy="418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5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8"/>
          <a:stretch/>
        </p:blipFill>
        <p:spPr>
          <a:xfrm rot="5400000">
            <a:off x="1727683" y="-135393"/>
            <a:ext cx="6048673" cy="727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6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210491"/>
            <a:ext cx="8496944" cy="93610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«Этикет для малышей»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46" b="7475"/>
          <a:stretch/>
        </p:blipFill>
        <p:spPr>
          <a:xfrm>
            <a:off x="323528" y="1196752"/>
            <a:ext cx="3802787" cy="4941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6344" y="1814398"/>
            <a:ext cx="4941168" cy="370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5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200800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«Я знаю это Опасно»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9496" y="1886828"/>
            <a:ext cx="5520613" cy="41404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72343"/>
            <a:ext cx="4140461" cy="552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9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9740" y="1326249"/>
            <a:ext cx="5644493" cy="42333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8891" y="1326248"/>
            <a:ext cx="5644494" cy="423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3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3705"/>
            <a:ext cx="9793088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4400" dirty="0" smtClean="0"/>
              <a:t>«Детям о секретах вещества»</a:t>
            </a:r>
            <a:endParaRPr lang="ru-RU" sz="4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47055"/>
            <a:ext cx="4155926" cy="55412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47055"/>
            <a:ext cx="4122458" cy="549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2"/>
          <a:stretch/>
        </p:blipFill>
        <p:spPr>
          <a:xfrm rot="5400000">
            <a:off x="-41378" y="416426"/>
            <a:ext cx="3317631" cy="28620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" t="-6410" r="-537" b="14235"/>
          <a:stretch/>
        </p:blipFill>
        <p:spPr>
          <a:xfrm rot="5400000">
            <a:off x="3116196" y="492316"/>
            <a:ext cx="3324024" cy="27166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9503" y="603345"/>
            <a:ext cx="3317632" cy="2488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2"/>
          <a:stretch/>
        </p:blipFill>
        <p:spPr>
          <a:xfrm rot="5400000">
            <a:off x="137483" y="3994216"/>
            <a:ext cx="2959907" cy="24470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5" t="9293" r="2314" b="8889"/>
          <a:stretch/>
        </p:blipFill>
        <p:spPr>
          <a:xfrm rot="5400000">
            <a:off x="3237444" y="4060436"/>
            <a:ext cx="2912051" cy="22719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r="6666" b="23917"/>
          <a:stretch/>
        </p:blipFill>
        <p:spPr>
          <a:xfrm rot="5400000">
            <a:off x="6232293" y="4126048"/>
            <a:ext cx="2912052" cy="227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8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6" t="2571" b="12519"/>
          <a:stretch/>
        </p:blipFill>
        <p:spPr>
          <a:xfrm rot="5400000">
            <a:off x="656109" y="648147"/>
            <a:ext cx="3943350" cy="302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642" y="640066"/>
            <a:ext cx="3941219" cy="3096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99" b="16650"/>
          <a:stretch/>
        </p:blipFill>
        <p:spPr>
          <a:xfrm>
            <a:off x="2627784" y="4341056"/>
            <a:ext cx="3582177" cy="233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9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-9939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«Дары осени»</a:t>
            </a:r>
            <a:br>
              <a:rPr lang="ru-RU" dirty="0" smtClean="0"/>
            </a:br>
            <a:r>
              <a:rPr lang="ru-RU" dirty="0" smtClean="0"/>
              <a:t>(От зерна до каравая)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7" t="11771"/>
          <a:stretch/>
        </p:blipFill>
        <p:spPr>
          <a:xfrm>
            <a:off x="251520" y="1472335"/>
            <a:ext cx="4248472" cy="29772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374672"/>
            <a:ext cx="4679910" cy="322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7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1558" y="1457781"/>
            <a:ext cx="5544616" cy="41584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5221" y="1456818"/>
            <a:ext cx="5545716" cy="415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1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7704856" cy="1143000"/>
          </a:xfrm>
        </p:spPr>
        <p:txBody>
          <a:bodyPr/>
          <a:lstStyle/>
          <a:p>
            <a:pPr marL="0" indent="0">
              <a:buNone/>
            </a:pP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</a:rPr>
              <a:t>Характеристика группы:</a:t>
            </a:r>
            <a:endParaRPr lang="ru-RU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340768"/>
            <a:ext cx="8208912" cy="43204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2400" b="1" u="sng" dirty="0" smtClean="0"/>
              <a:t>Программы:</a:t>
            </a:r>
            <a:r>
              <a:rPr lang="ru-RU" sz="2400" b="1" dirty="0" smtClean="0"/>
              <a:t> </a:t>
            </a:r>
            <a:r>
              <a:rPr lang="ru-RU" sz="2400" dirty="0" smtClean="0"/>
              <a:t>Программа </a:t>
            </a:r>
            <a:r>
              <a:rPr lang="ru-RU" sz="2400" dirty="0"/>
              <a:t>воспитания и обучения в детском саду «От рождения до школы/  Под ред. Н.Е. </a:t>
            </a:r>
            <a:r>
              <a:rPr lang="ru-RU" sz="2400" dirty="0" err="1"/>
              <a:t>Вераксы</a:t>
            </a:r>
            <a:r>
              <a:rPr lang="ru-RU" sz="2400" dirty="0"/>
              <a:t>, Т.С. Комаровой, </a:t>
            </a:r>
            <a:r>
              <a:rPr lang="ru-RU" sz="2400" dirty="0" smtClean="0"/>
              <a:t>М.А</a:t>
            </a:r>
            <a:r>
              <a:rPr lang="ru-RU" sz="2400" dirty="0"/>
              <a:t>. Васильевой</a:t>
            </a:r>
            <a:r>
              <a:rPr lang="ru-RU" sz="2400" dirty="0" smtClean="0"/>
              <a:t>».</a:t>
            </a:r>
          </a:p>
          <a:p>
            <a:pPr marL="4572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Программа «Социокультурные Истоки»/ Под ред.     </a:t>
            </a:r>
            <a:r>
              <a:rPr lang="ru-RU" sz="2400" dirty="0"/>
              <a:t>п</a:t>
            </a:r>
            <a:r>
              <a:rPr lang="ru-RU" sz="2400" dirty="0" smtClean="0"/>
              <a:t>рофессора РАЕН И.А. Кузьмина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b="1" u="sng" dirty="0" smtClean="0"/>
              <a:t>Возраст:</a:t>
            </a:r>
            <a:r>
              <a:rPr lang="ru-RU" sz="2400" b="1" dirty="0" smtClean="0"/>
              <a:t> </a:t>
            </a:r>
            <a:r>
              <a:rPr lang="ru-RU" sz="2400" dirty="0" smtClean="0"/>
              <a:t>6-7 лет.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b="1" u="sng" dirty="0" smtClean="0"/>
              <a:t>Списочный состав:</a:t>
            </a:r>
            <a:r>
              <a:rPr lang="ru-RU" sz="2400" dirty="0" smtClean="0"/>
              <a:t> 28 детей.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b="1" u="sng" dirty="0" smtClean="0"/>
              <a:t>Девочек:</a:t>
            </a:r>
            <a:r>
              <a:rPr lang="ru-RU" sz="2400" dirty="0" smtClean="0"/>
              <a:t> 12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b="1" u="sng" dirty="0" smtClean="0"/>
              <a:t>Мальчиков: </a:t>
            </a:r>
            <a:r>
              <a:rPr lang="ru-RU" sz="2400" dirty="0" smtClean="0"/>
              <a:t>16</a:t>
            </a:r>
            <a:endParaRPr lang="ru-RU" sz="2400" b="1" u="sng" dirty="0" smtClean="0"/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840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272808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«Братья наши меньшие»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5" y="1772816"/>
            <a:ext cx="4224470" cy="3168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996952"/>
            <a:ext cx="428396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1557" y="1457781"/>
            <a:ext cx="5544616" cy="41584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7345" y="1460516"/>
            <a:ext cx="5541493" cy="415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848872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«</a:t>
            </a:r>
            <a:r>
              <a:rPr lang="ru-RU" sz="3600" dirty="0" smtClean="0"/>
              <a:t>Самая красивая, родная и любимая-Мама»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4747" y="2234278"/>
            <a:ext cx="5096099" cy="382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8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327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«Я живу в России»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73" b="2782"/>
          <a:stretch/>
        </p:blipFill>
        <p:spPr>
          <a:xfrm>
            <a:off x="179512" y="1052736"/>
            <a:ext cx="4104456" cy="3001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97" b="3320"/>
          <a:stretch/>
        </p:blipFill>
        <p:spPr>
          <a:xfrm>
            <a:off x="4788024" y="1052736"/>
            <a:ext cx="4151150" cy="30013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789040"/>
            <a:ext cx="5211333" cy="293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6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/>
          <a:stretch/>
        </p:blipFill>
        <p:spPr>
          <a:xfrm rot="5400000">
            <a:off x="-426373" y="1310947"/>
            <a:ext cx="5472608" cy="40920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3"/>
          <a:stretch/>
        </p:blipFill>
        <p:spPr>
          <a:xfrm rot="5400000">
            <a:off x="4120748" y="1287964"/>
            <a:ext cx="5472608" cy="413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8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9" r="4242"/>
          <a:stretch/>
        </p:blipFill>
        <p:spPr>
          <a:xfrm>
            <a:off x="179512" y="188640"/>
            <a:ext cx="4887277" cy="35828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0" r="12726"/>
          <a:stretch/>
        </p:blipFill>
        <p:spPr>
          <a:xfrm>
            <a:off x="4355976" y="3212976"/>
            <a:ext cx="4598305" cy="343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208912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«Моя малая Родина-Ханты-Мансийск»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7" y="1776652"/>
            <a:ext cx="4224469" cy="3168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852936"/>
            <a:ext cx="4224469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6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9569" y="1349769"/>
            <a:ext cx="5256584" cy="39424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1662826"/>
            <a:ext cx="4638263" cy="347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6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064896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«Богатырская </a:t>
            </a:r>
            <a:r>
              <a:rPr lang="ru-RU" dirty="0" err="1" smtClean="0"/>
              <a:t>зарничка</a:t>
            </a:r>
            <a:r>
              <a:rPr lang="ru-RU" dirty="0" smtClean="0"/>
              <a:t>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1" b="12323"/>
          <a:stretch/>
        </p:blipFill>
        <p:spPr>
          <a:xfrm>
            <a:off x="683568" y="1268760"/>
            <a:ext cx="3672408" cy="51123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8687"/>
          <a:stretch/>
        </p:blipFill>
        <p:spPr>
          <a:xfrm>
            <a:off x="5004048" y="1268760"/>
            <a:ext cx="3600400" cy="511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1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31"/>
          <a:stretch/>
        </p:blipFill>
        <p:spPr>
          <a:xfrm>
            <a:off x="395536" y="404664"/>
            <a:ext cx="3960440" cy="59574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1" b="16767"/>
          <a:stretch/>
        </p:blipFill>
        <p:spPr>
          <a:xfrm>
            <a:off x="4860032" y="404664"/>
            <a:ext cx="3816424" cy="588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5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352928" cy="6408712"/>
          </a:xfrm>
        </p:spPr>
        <p:txBody>
          <a:bodyPr>
            <a:normAutofit fontScale="40000" lnSpcReduction="20000"/>
          </a:bodyPr>
          <a:lstStyle/>
          <a:p>
            <a:pPr marL="45720" indent="0">
              <a:buNone/>
            </a:pPr>
            <a:r>
              <a:rPr lang="ru-RU" sz="3300" b="1" dirty="0" smtClean="0">
                <a:solidFill>
                  <a:schemeClr val="bg2">
                    <a:lumMod val="25000"/>
                  </a:schemeClr>
                </a:solidFill>
              </a:rPr>
              <a:t>                                 </a:t>
            </a:r>
            <a:r>
              <a:rPr lang="ru-RU" sz="5000" b="1" dirty="0" smtClean="0">
                <a:solidFill>
                  <a:schemeClr val="bg2">
                    <a:lumMod val="25000"/>
                  </a:schemeClr>
                </a:solidFill>
              </a:rPr>
              <a:t>Задачи </a:t>
            </a:r>
            <a:r>
              <a:rPr lang="ru-RU" sz="5000" b="1">
                <a:solidFill>
                  <a:schemeClr val="bg2">
                    <a:lumMod val="25000"/>
                  </a:schemeClr>
                </a:solidFill>
              </a:rPr>
              <a:t>реализации </a:t>
            </a:r>
            <a:r>
              <a:rPr lang="ru-RU" sz="5000" b="1" smtClean="0">
                <a:solidFill>
                  <a:schemeClr val="bg2">
                    <a:lumMod val="25000"/>
                  </a:schemeClr>
                </a:solidFill>
              </a:rPr>
              <a:t>программы</a:t>
            </a:r>
            <a:r>
              <a:rPr lang="ru-RU" sz="5000" b="1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  <a:p>
            <a:pPr marL="45720" indent="0">
              <a:buNone/>
            </a:pPr>
            <a:endParaRPr lang="ru-RU" sz="3500" dirty="0" smtClean="0"/>
          </a:p>
          <a:p>
            <a:pPr marL="45720" indent="0">
              <a:buNone/>
            </a:pPr>
            <a:r>
              <a:rPr lang="ru-RU" sz="3500" b="1" dirty="0" smtClean="0"/>
              <a:t>- </a:t>
            </a:r>
            <a:r>
              <a:rPr lang="ru-RU" sz="3500" b="1" dirty="0"/>
              <a:t>охранять и укреплять  физическое и психическое здоровье детей, в том числе их эмоциональное благополучие;</a:t>
            </a:r>
          </a:p>
          <a:p>
            <a:pPr marL="45720" indent="0">
              <a:buNone/>
            </a:pPr>
            <a:r>
              <a:rPr lang="ru-RU" sz="3500" b="1" dirty="0"/>
              <a:t>- обеспечивать равные возможности полноценного развития каждого ребёнка в период дошкольного детства независимо от места проживания, пола, нации, языка, социального статуса, психофизиологических особенностей (в том числе ограниченных возможностей здоровья);</a:t>
            </a:r>
          </a:p>
          <a:p>
            <a:pPr marL="45720" indent="0">
              <a:buNone/>
            </a:pPr>
            <a:r>
              <a:rPr lang="ru-RU" sz="3500" b="1" dirty="0"/>
              <a:t>- обеспечивать преемственность основных образовательных программ дошкольного и начального общего образования;</a:t>
            </a:r>
          </a:p>
          <a:p>
            <a:pPr marL="45720" indent="0">
              <a:buNone/>
            </a:pPr>
            <a:r>
              <a:rPr lang="ru-RU" sz="3500" b="1" dirty="0"/>
              <a:t>- создать благоприятные условий развития детей в соответствии с их возрастными и индивидуальными особенностями и склонностями развития способностей и творческого потенциала каждого ребёнка как субъекта отношений с самим собой, другими детьми, взрослыми и миром;</a:t>
            </a:r>
          </a:p>
          <a:p>
            <a:pPr marL="45720" indent="0">
              <a:buNone/>
            </a:pPr>
            <a:r>
              <a:rPr lang="ru-RU" sz="3500" b="1" dirty="0"/>
              <a:t>- объединять обучение и воспитание в целостный образовательный процесс на основе духовно-нравственных и социокультурных ценностей и принятых в обществе правил и норм поведения в интересах человека, семьи, общества;</a:t>
            </a:r>
          </a:p>
          <a:p>
            <a:pPr marL="45720" indent="0">
              <a:buNone/>
            </a:pPr>
            <a:r>
              <a:rPr lang="ru-RU" sz="3500" b="1" dirty="0"/>
              <a:t>- формировать  общую культуру личности воспитанников, развивать их социальные, нравственные, эстетические, интеллектуальные, физические качества, инициативность, самостоятельность и ответственность ребёнка, формировать предпосылки учебной деятельности;</a:t>
            </a:r>
          </a:p>
          <a:p>
            <a:pPr marL="45720" indent="0">
              <a:buNone/>
            </a:pPr>
            <a:r>
              <a:rPr lang="ru-RU" sz="3500" b="1" dirty="0"/>
              <a:t>- обеспечивать вариативность и разнообразие содержания образовательных программ и организационных форм уровня дошкольного образования, возможность формировать образовательные программы различной направленности с учётом образовательных потребностей и способностей воспитанников;</a:t>
            </a:r>
          </a:p>
          <a:p>
            <a:pPr marL="45720" indent="0">
              <a:buNone/>
            </a:pPr>
            <a:r>
              <a:rPr lang="ru-RU" sz="3500" b="1" dirty="0"/>
              <a:t>- формировать социокультурную среду, соответствующую возрастным, индивидуальным, психологическим  и физиологическим особенностям детей;</a:t>
            </a:r>
          </a:p>
          <a:p>
            <a:pPr marL="45720" indent="0">
              <a:buNone/>
            </a:pPr>
            <a:r>
              <a:rPr lang="ru-RU" sz="3500" b="1" dirty="0"/>
              <a:t>- обеспечивать психолого-педагогическую поддержку семьи и повышать компетентность родителей в вопросах развития и образования, охраны и укрепления здоровья детей;</a:t>
            </a:r>
          </a:p>
          <a:p>
            <a:pPr marL="45720" indent="0">
              <a:buNone/>
            </a:pPr>
            <a:r>
              <a:rPr lang="ru-RU" sz="3500" b="1" dirty="0"/>
              <a:t>- развивать у детей дошкольного возраста художественно – творческих способностей в продуктивных видах детской </a:t>
            </a:r>
            <a:r>
              <a:rPr lang="ru-RU" sz="3500" b="1" dirty="0" smtClean="0"/>
              <a:t>деятельности</a:t>
            </a:r>
            <a:r>
              <a:rPr lang="ru-RU" sz="3500" dirty="0" smtClean="0"/>
              <a:t>.</a:t>
            </a:r>
            <a:endParaRPr lang="ru-RU" sz="35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32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12"/>
          <a:stretch/>
        </p:blipFill>
        <p:spPr>
          <a:xfrm>
            <a:off x="395536" y="332656"/>
            <a:ext cx="4032448" cy="57606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1" t="29091"/>
          <a:stretch/>
        </p:blipFill>
        <p:spPr>
          <a:xfrm>
            <a:off x="5076056" y="332656"/>
            <a:ext cx="3721519" cy="576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6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7584" y="116632"/>
            <a:ext cx="7920880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dirty="0" smtClean="0"/>
              <a:t>Акция «Они остались зимовать, мы им будем помогать»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1" r="15020" b="2519"/>
          <a:stretch/>
        </p:blipFill>
        <p:spPr>
          <a:xfrm>
            <a:off x="179513" y="1484785"/>
            <a:ext cx="4392488" cy="33943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4" r="16211"/>
          <a:stretch/>
        </p:blipFill>
        <p:spPr>
          <a:xfrm>
            <a:off x="4447308" y="3356992"/>
            <a:ext cx="4341889" cy="336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0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1"/>
          <a:stretch/>
        </p:blipFill>
        <p:spPr>
          <a:xfrm>
            <a:off x="179512" y="188640"/>
            <a:ext cx="4954937" cy="33668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58" b="4934"/>
          <a:stretch/>
        </p:blipFill>
        <p:spPr>
          <a:xfrm>
            <a:off x="4139952" y="3356992"/>
            <a:ext cx="4791648" cy="323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385"/>
            <a:ext cx="8352928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dirty="0" smtClean="0"/>
              <a:t>Акция «В лесу родилась ёлочка, пусть там и растёт»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06309"/>
            <a:ext cx="3528391" cy="2507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05209"/>
            <a:ext cx="3528391" cy="2507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3989604"/>
            <a:ext cx="3528391" cy="26462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011099"/>
            <a:ext cx="3483915" cy="264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7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7965" y="1276197"/>
            <a:ext cx="5244074" cy="39330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9901" y="1257951"/>
            <a:ext cx="5204410" cy="390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9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188640"/>
            <a:ext cx="9073008" cy="1143000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</a:rPr>
              <a:t>Конкурс «Ёлочная игрушка своими руками»</a:t>
            </a:r>
            <a:endParaRPr lang="ru-RU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4180803" cy="31356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996952"/>
            <a:ext cx="4232385" cy="317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6613" y="734129"/>
            <a:ext cx="3840427" cy="2880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1805" y="842140"/>
            <a:ext cx="3840427" cy="26642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2442" y="878146"/>
            <a:ext cx="3840426" cy="2592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344680"/>
            <a:ext cx="3227851" cy="24208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344680"/>
            <a:ext cx="3090292" cy="231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6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84976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4400" dirty="0" smtClean="0"/>
              <a:t>«Любимый праздник детворы»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3611893" cy="2646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24744"/>
            <a:ext cx="3744416" cy="26462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33800"/>
            <a:ext cx="3611893" cy="2708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933800"/>
            <a:ext cx="3744416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0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7883995" cy="591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7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«Зимние забавы»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34" y="1190180"/>
            <a:ext cx="3611893" cy="25988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1196752"/>
            <a:ext cx="3581725" cy="2592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34" y="3997246"/>
            <a:ext cx="3611893" cy="2708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997246"/>
            <a:ext cx="3581725" cy="268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9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</a:rPr>
              <a:t>Результаты диагностики на начало и конец года:</a:t>
            </a:r>
            <a:endParaRPr lang="ru-RU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2060848"/>
            <a:ext cx="7848872" cy="34747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dirty="0" smtClean="0"/>
              <a:t>Уровень освоения детьми основных разделов программы соответствует норме и возрастным особенностям детей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9005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1564"/>
            <a:ext cx="9289032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4000" dirty="0" smtClean="0"/>
              <a:t>Здесь всегда Зима</a:t>
            </a:r>
            <a:br>
              <a:rPr lang="ru-RU" sz="4000" dirty="0" smtClean="0"/>
            </a:br>
            <a:r>
              <a:rPr lang="ru-RU" sz="4000" dirty="0" smtClean="0"/>
              <a:t>(Арктика и Антарктика)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4682" y="2200986"/>
            <a:ext cx="5153552" cy="38651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9952" y="2204863"/>
            <a:ext cx="518457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0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4911"/>
            <a:ext cx="7956376" cy="596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3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19" y="116632"/>
            <a:ext cx="8136904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«Народные промыслы»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9309" y="2047283"/>
            <a:ext cx="5076056" cy="38070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0874" y="2028785"/>
            <a:ext cx="5097195" cy="382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8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05" y="548680"/>
            <a:ext cx="3419872" cy="25649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4" y="3372036"/>
            <a:ext cx="3611894" cy="27089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6380" y="1172253"/>
            <a:ext cx="6016023" cy="43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6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«Неделя мужества»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2043" y="1732323"/>
            <a:ext cx="5436695" cy="40775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7908" y="1826868"/>
            <a:ext cx="5436695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9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6016" y="987258"/>
            <a:ext cx="6493830" cy="487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0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79512" y="188640"/>
            <a:ext cx="4320480" cy="3240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73016"/>
            <a:ext cx="4320480" cy="3125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7" t="12526" r="6819" b="5050"/>
          <a:stretch/>
        </p:blipFill>
        <p:spPr>
          <a:xfrm>
            <a:off x="4716016" y="235778"/>
            <a:ext cx="4248753" cy="31932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975" y="3647450"/>
            <a:ext cx="4241794" cy="30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1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0"/>
            <a:ext cx="8640960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«Богатырская </a:t>
            </a:r>
            <a:r>
              <a:rPr lang="ru-RU" dirty="0" err="1" smtClean="0"/>
              <a:t>зарничка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29779"/>
            <a:ext cx="5639530" cy="579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9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8012"/>
            <a:ext cx="4427984" cy="33209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01008"/>
            <a:ext cx="4427984" cy="32802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20688"/>
            <a:ext cx="3600400" cy="54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6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2385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«Я и моя семья»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3787246" cy="5505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21013"/>
            <a:ext cx="4097949" cy="553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7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611958397"/>
              </p:ext>
            </p:extLst>
          </p:nvPr>
        </p:nvGraphicFramePr>
        <p:xfrm>
          <a:off x="3851920" y="2492896"/>
          <a:ext cx="4776192" cy="4048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9552" y="188640"/>
            <a:ext cx="83529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У детей прослеживается динамика  роста уровня развития  по сравнению с результатами на начало учебного года. Стоит отметить, что основная масса детей успешно освоила программу обучения и воспитания: 10 детей имеют высокий уровень, 13 детей средний и 1 ребёнок низкий уровень (ребёнок ОВЗ).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51458" y="2780928"/>
            <a:ext cx="314380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В процентном соотношении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соответственно: 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Н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а начало года: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В-4%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С-92%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Н-4%</a:t>
            </a:r>
          </a:p>
          <a:p>
            <a:endParaRPr lang="ru-RU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На конец года: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В-42%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С-54%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Н-4%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175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55" y="156578"/>
            <a:ext cx="4129774" cy="30973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5"/>
          <a:stretch/>
        </p:blipFill>
        <p:spPr>
          <a:xfrm>
            <a:off x="4860032" y="165707"/>
            <a:ext cx="3888288" cy="30882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58735"/>
            <a:ext cx="2969944" cy="32907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56" y="3462755"/>
            <a:ext cx="2497952" cy="32356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601" y="3462754"/>
            <a:ext cx="2455720" cy="323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6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7985"/>
            <a:ext cx="2592288" cy="31198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286" y="279411"/>
            <a:ext cx="2617443" cy="30583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552" y="279412"/>
            <a:ext cx="2536505" cy="30583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06068"/>
            <a:ext cx="2592287" cy="32177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847" y="3506068"/>
            <a:ext cx="2608881" cy="32177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926" y="3549039"/>
            <a:ext cx="2515131" cy="319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4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«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</a:rPr>
              <a:t>Книжкина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 неделя»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53434"/>
            <a:ext cx="3659899" cy="25755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889707"/>
            <a:ext cx="3587891" cy="25392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29" y="3564583"/>
            <a:ext cx="3667214" cy="31047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76" y="3564583"/>
            <a:ext cx="3547539" cy="310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7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72616" y="0"/>
            <a:ext cx="9001000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«Театральные встречи»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31434"/>
            <a:ext cx="3744416" cy="2646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872716"/>
            <a:ext cx="3582145" cy="26866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61048"/>
            <a:ext cx="3816424" cy="2808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93" y="3861048"/>
            <a:ext cx="374441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8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99392"/>
            <a:ext cx="7416824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«Загадочный космос»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07214"/>
            <a:ext cx="3899925" cy="27089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89040"/>
            <a:ext cx="3899925" cy="2924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646" y="1007214"/>
            <a:ext cx="3858281" cy="2708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825044"/>
            <a:ext cx="3851920" cy="288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3960440" cy="34824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595" y="260648"/>
            <a:ext cx="3944885" cy="33628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64" y="3429000"/>
            <a:ext cx="4509385" cy="327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3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158462" cy="3024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6" r="10441"/>
          <a:stretch/>
        </p:blipFill>
        <p:spPr>
          <a:xfrm>
            <a:off x="203303" y="3528648"/>
            <a:ext cx="4008657" cy="3185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7" r="6323"/>
          <a:stretch/>
        </p:blipFill>
        <p:spPr>
          <a:xfrm>
            <a:off x="4637014" y="188640"/>
            <a:ext cx="4300227" cy="30243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1"/>
          <a:stretch/>
        </p:blipFill>
        <p:spPr>
          <a:xfrm>
            <a:off x="4992860" y="3541260"/>
            <a:ext cx="3588534" cy="320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583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«Весенняя капель»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411760" y="3717033"/>
            <a:ext cx="4104456" cy="3024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85918"/>
            <a:ext cx="4248472" cy="2880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4176464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8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76672" y="-19581"/>
            <a:ext cx="9361040" cy="1143000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</a:rPr>
              <a:t>«Многообразие удивительного подводного мира»</a:t>
            </a:r>
            <a:endParaRPr lang="ru-RU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8" y="1255899"/>
            <a:ext cx="3888432" cy="26385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40767"/>
            <a:ext cx="3643372" cy="25537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73950"/>
            <a:ext cx="3980620" cy="26933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554" y="3973950"/>
            <a:ext cx="3636857" cy="269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3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4001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«Осторожно, Дети!»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3827917" cy="28709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362" y="3928831"/>
            <a:ext cx="3847383" cy="27537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1" y="3933056"/>
            <a:ext cx="3863119" cy="27809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362" y="894121"/>
            <a:ext cx="3847383" cy="28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4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001"/>
            <a:ext cx="7992888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Здравствуй, детский сад!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6546" y="1856825"/>
            <a:ext cx="5280587" cy="39604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9951" y="1892828"/>
            <a:ext cx="5184579" cy="388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7632847" cy="1368152"/>
          </a:xfrm>
        </p:spPr>
        <p:txBody>
          <a:bodyPr/>
          <a:lstStyle/>
          <a:p>
            <a:pPr marL="0" indent="0">
              <a:buNone/>
            </a:pPr>
            <a:r>
              <a:rPr lang="ru-RU" sz="4000" dirty="0" smtClean="0"/>
              <a:t>«Мы помним твой подвиг – солдат»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4104456" cy="243904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154" y="1268760"/>
            <a:ext cx="4176464" cy="24251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77072"/>
            <a:ext cx="4104456" cy="26642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77072"/>
            <a:ext cx="4176464" cy="264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569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72" y="260647"/>
            <a:ext cx="3982495" cy="29868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033" y="260646"/>
            <a:ext cx="3982495" cy="29868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73" y="3501008"/>
            <a:ext cx="4091947" cy="30689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061" y="3501008"/>
            <a:ext cx="3936437" cy="308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586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3995936" cy="2996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8640"/>
            <a:ext cx="4187957" cy="2996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9" y="3356992"/>
            <a:ext cx="4028055" cy="32129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3369150"/>
            <a:ext cx="4187957" cy="320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070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16632" y="25121"/>
            <a:ext cx="9217024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Проект «Живём вместе»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52" y="990569"/>
            <a:ext cx="3648407" cy="2736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098" y="990569"/>
            <a:ext cx="3648405" cy="2736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54" y="3986452"/>
            <a:ext cx="3648405" cy="2808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604" y="3986452"/>
            <a:ext cx="374441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6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5" y="234467"/>
            <a:ext cx="3913087" cy="29348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1713"/>
            <a:ext cx="3840428" cy="28803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93" y="3640238"/>
            <a:ext cx="3942819" cy="29571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38" y="3645024"/>
            <a:ext cx="3936437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8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553" y="0"/>
            <a:ext cx="8280920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Проект «Юный Финансист»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836712"/>
            <a:ext cx="3995936" cy="26753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8" t="18557" r="-2214"/>
          <a:stretch/>
        </p:blipFill>
        <p:spPr>
          <a:xfrm>
            <a:off x="4716017" y="836712"/>
            <a:ext cx="4088580" cy="26753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3645024"/>
            <a:ext cx="3995936" cy="29969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3753036"/>
            <a:ext cx="3995936" cy="288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6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r="15519" b="15519"/>
          <a:stretch/>
        </p:blipFill>
        <p:spPr>
          <a:xfrm>
            <a:off x="276175" y="199015"/>
            <a:ext cx="3930511" cy="2952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45024"/>
            <a:ext cx="3883158" cy="2924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3" t="14141"/>
          <a:stretch/>
        </p:blipFill>
        <p:spPr>
          <a:xfrm>
            <a:off x="4932040" y="3635450"/>
            <a:ext cx="3888432" cy="29440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5" t="19798" r="-1061" b="2627"/>
          <a:stretch/>
        </p:blipFill>
        <p:spPr>
          <a:xfrm>
            <a:off x="4932040" y="199015"/>
            <a:ext cx="3888432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6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796"/>
            <a:ext cx="8820472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dirty="0" smtClean="0"/>
              <a:t>Программа «Социокультурные Истоки»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56289" y="1180688"/>
            <a:ext cx="3656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Занятие «Сказочное слово»</a:t>
            </a: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7879" r="1516" b="8889"/>
          <a:stretch/>
        </p:blipFill>
        <p:spPr>
          <a:xfrm>
            <a:off x="266514" y="1710101"/>
            <a:ext cx="3584840" cy="24067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42595"/>
            <a:ext cx="3779912" cy="26378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29" r="-2256" b="11313"/>
          <a:stretch/>
        </p:blipFill>
        <p:spPr>
          <a:xfrm>
            <a:off x="266514" y="4250272"/>
            <a:ext cx="3729422" cy="24657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96" y="4026559"/>
            <a:ext cx="3767724" cy="268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4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268109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Занятие «Напутственное слово»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41" y="729774"/>
            <a:ext cx="3598967" cy="26992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729775"/>
            <a:ext cx="3598966" cy="26992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66" y="3861048"/>
            <a:ext cx="3659899" cy="27449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3856720"/>
            <a:ext cx="3744417" cy="274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5736" y="140957"/>
            <a:ext cx="4358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Занятие «Жизненный путь»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850442"/>
            <a:ext cx="3888433" cy="25785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93" y="850442"/>
            <a:ext cx="3937155" cy="2578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645023"/>
            <a:ext cx="3888433" cy="29969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94" y="3665627"/>
            <a:ext cx="3937155" cy="297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0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79" y="260648"/>
            <a:ext cx="4038097" cy="30285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2656"/>
            <a:ext cx="4032448" cy="3024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78" y="3552891"/>
            <a:ext cx="4038097" cy="30285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27708"/>
            <a:ext cx="403244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4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245839"/>
            <a:ext cx="4065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Занятие «Светлый образ»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14" y="759832"/>
            <a:ext cx="3893581" cy="29201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91" y="4005063"/>
            <a:ext cx="3850204" cy="26997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1096" y="1654792"/>
            <a:ext cx="5400602" cy="405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4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8362" y="339405"/>
            <a:ext cx="4955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Занятие «Чудотворный образ»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3672408" cy="25382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457" y="961791"/>
            <a:ext cx="3590152" cy="25572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33056"/>
            <a:ext cx="3706897" cy="26616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457" y="3933056"/>
            <a:ext cx="3686792" cy="266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8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688" y="200485"/>
            <a:ext cx="5827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Занятие «Мастера и Рукодельницы»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" y="764704"/>
            <a:ext cx="3816424" cy="28623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" y="3866100"/>
            <a:ext cx="3816424" cy="28623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947" y="3866099"/>
            <a:ext cx="3816424" cy="28623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947" y="764704"/>
            <a:ext cx="3875444" cy="28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9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7664" y="65185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Занятие «Старание и терпение»</a:t>
            </a:r>
            <a:endParaRPr lang="ru-RU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05689"/>
            <a:ext cx="3552395" cy="2664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92696"/>
            <a:ext cx="4067944" cy="26642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18" y="3717032"/>
            <a:ext cx="3587130" cy="28803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17032"/>
            <a:ext cx="4067944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45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242319"/>
            <a:ext cx="5692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Занятие «Семейные традиции»</a:t>
            </a:r>
            <a:endParaRPr lang="ru-RU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5539"/>
            <a:ext cx="3774721" cy="27003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020" y="765539"/>
            <a:ext cx="3658786" cy="2700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8" t="7870" r="6582" b="16972"/>
          <a:stretch/>
        </p:blipFill>
        <p:spPr>
          <a:xfrm>
            <a:off x="395536" y="3828902"/>
            <a:ext cx="3728391" cy="26964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511" y="3789040"/>
            <a:ext cx="364840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2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492896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i="1" dirty="0" smtClean="0"/>
              <a:t>Спасибо за внимание!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518240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«Осень золотая»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4" r="14091"/>
          <a:stretch/>
        </p:blipFill>
        <p:spPr>
          <a:xfrm>
            <a:off x="1331640" y="1412775"/>
            <a:ext cx="6539345" cy="51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8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0739"/>
            <a:ext cx="5626136" cy="3168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596" y="3573016"/>
            <a:ext cx="5508104" cy="310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2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574</TotalTime>
  <Words>391</Words>
  <Application>Microsoft Office PowerPoint</Application>
  <PresentationFormat>Экран (4:3)</PresentationFormat>
  <Paragraphs>81</Paragraphs>
  <Slides>75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Воздушный поток</vt:lpstr>
      <vt:lpstr>Муниципальное бюджетное дошкольное образовательное учреждение «Детский сад общеразвивающего вида с приоритетным осуществлением деятельности по познавательно-речевому направлению развития детей № 1«Колокольчик»</vt:lpstr>
      <vt:lpstr>Характеристика группы:</vt:lpstr>
      <vt:lpstr>Презентация PowerPoint</vt:lpstr>
      <vt:lpstr>Результаты диагностики на начало и конец года:</vt:lpstr>
      <vt:lpstr>Презентация PowerPoint</vt:lpstr>
      <vt:lpstr>Здравствуй, детский сад!</vt:lpstr>
      <vt:lpstr>Презентация PowerPoint</vt:lpstr>
      <vt:lpstr>«Осень золотая»</vt:lpstr>
      <vt:lpstr>Презентация PowerPoint</vt:lpstr>
      <vt:lpstr> </vt:lpstr>
      <vt:lpstr>Презентация PowerPoint</vt:lpstr>
      <vt:lpstr>«Этикет для малышей»</vt:lpstr>
      <vt:lpstr>«Я знаю это Опасно»</vt:lpstr>
      <vt:lpstr>Презентация PowerPoint</vt:lpstr>
      <vt:lpstr>«Детям о секретах вещества»</vt:lpstr>
      <vt:lpstr>Презентация PowerPoint</vt:lpstr>
      <vt:lpstr>Презентация PowerPoint</vt:lpstr>
      <vt:lpstr>«Дары осени» (От зерна до каравая)</vt:lpstr>
      <vt:lpstr>Презентация PowerPoint</vt:lpstr>
      <vt:lpstr>«Братья наши меньшие»</vt:lpstr>
      <vt:lpstr>Презентация PowerPoint</vt:lpstr>
      <vt:lpstr>«Самая красивая, родная и любимая-Мама»</vt:lpstr>
      <vt:lpstr>«Я живу в России»</vt:lpstr>
      <vt:lpstr>Презентация PowerPoint</vt:lpstr>
      <vt:lpstr>Презентация PowerPoint</vt:lpstr>
      <vt:lpstr>«Моя малая Родина-Ханты-Мансийск»</vt:lpstr>
      <vt:lpstr>Презентация PowerPoint</vt:lpstr>
      <vt:lpstr>«Богатырская зарничка» </vt:lpstr>
      <vt:lpstr>Презентация PowerPoint</vt:lpstr>
      <vt:lpstr>Презентация PowerPoint</vt:lpstr>
      <vt:lpstr>Акция «Они остались зимовать, мы им будем помогать»</vt:lpstr>
      <vt:lpstr>Презентация PowerPoint</vt:lpstr>
      <vt:lpstr>Акция «В лесу родилась ёлочка, пусть там и растёт»</vt:lpstr>
      <vt:lpstr>Презентация PowerPoint</vt:lpstr>
      <vt:lpstr>Конкурс «Ёлочная игрушка своими руками»</vt:lpstr>
      <vt:lpstr>Презентация PowerPoint</vt:lpstr>
      <vt:lpstr>«Любимый праздник детворы»</vt:lpstr>
      <vt:lpstr>Презентация PowerPoint</vt:lpstr>
      <vt:lpstr>«Зимние забавы»</vt:lpstr>
      <vt:lpstr>Здесь всегда Зима (Арктика и Антарктика)</vt:lpstr>
      <vt:lpstr>Презентация PowerPoint</vt:lpstr>
      <vt:lpstr>«Народные промыслы»</vt:lpstr>
      <vt:lpstr>Презентация PowerPoint</vt:lpstr>
      <vt:lpstr>«Неделя мужества»</vt:lpstr>
      <vt:lpstr>Презентация PowerPoint</vt:lpstr>
      <vt:lpstr>Презентация PowerPoint</vt:lpstr>
      <vt:lpstr>«Богатырская зарничка»</vt:lpstr>
      <vt:lpstr>Презентация PowerPoint</vt:lpstr>
      <vt:lpstr>«Я и моя семья»</vt:lpstr>
      <vt:lpstr>Презентация PowerPoint</vt:lpstr>
      <vt:lpstr>Презентация PowerPoint</vt:lpstr>
      <vt:lpstr>«Книжкина неделя»</vt:lpstr>
      <vt:lpstr>«Театральные встречи»</vt:lpstr>
      <vt:lpstr>«Загадочный космос»</vt:lpstr>
      <vt:lpstr>Презентация PowerPoint</vt:lpstr>
      <vt:lpstr>Презентация PowerPoint</vt:lpstr>
      <vt:lpstr>«Весенняя капель»</vt:lpstr>
      <vt:lpstr>«Многообразие удивительного подводного мира»</vt:lpstr>
      <vt:lpstr>«Осторожно, Дети!»</vt:lpstr>
      <vt:lpstr>«Мы помним твой подвиг – солдат»</vt:lpstr>
      <vt:lpstr>Презентация PowerPoint</vt:lpstr>
      <vt:lpstr>Презентация PowerPoint</vt:lpstr>
      <vt:lpstr>Проект «Живём вместе»</vt:lpstr>
      <vt:lpstr>Презентация PowerPoint</vt:lpstr>
      <vt:lpstr>Проект «Юный Финансист»</vt:lpstr>
      <vt:lpstr>Презентация PowerPoint</vt:lpstr>
      <vt:lpstr>Программа «Социокультурные Истоки»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Непоседы</dc:creator>
  <cp:lastModifiedBy>Непоседы</cp:lastModifiedBy>
  <cp:revision>58</cp:revision>
  <dcterms:created xsi:type="dcterms:W3CDTF">2021-04-26T11:46:05Z</dcterms:created>
  <dcterms:modified xsi:type="dcterms:W3CDTF">2021-05-24T10:18:53Z</dcterms:modified>
</cp:coreProperties>
</file>