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286" r:id="rId2"/>
    <p:sldId id="256" r:id="rId3"/>
    <p:sldId id="257" r:id="rId4"/>
    <p:sldId id="259" r:id="rId5"/>
    <p:sldId id="262" r:id="rId6"/>
    <p:sldId id="264" r:id="rId7"/>
    <p:sldId id="266" r:id="rId8"/>
    <p:sldId id="267" r:id="rId9"/>
    <p:sldId id="268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300" r:id="rId21"/>
    <p:sldId id="30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D96FC-9DA8-48B0-93DD-340CB13C5CD7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6A14D-A54D-44D6-A2AB-86AAD3DC8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48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6A14D-A54D-44D6-A2AB-86AAD3DC843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5A20256-2E88-44DE-B8CB-D4A9E2CFB635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60E92D4-4B36-41BA-BE50-730A28CA8D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0256-2E88-44DE-B8CB-D4A9E2CFB635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2D4-4B36-41BA-BE50-730A28CA8D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0256-2E88-44DE-B8CB-D4A9E2CFB635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2D4-4B36-41BA-BE50-730A28CA8D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0256-2E88-44DE-B8CB-D4A9E2CFB635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2D4-4B36-41BA-BE50-730A28CA8D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0256-2E88-44DE-B8CB-D4A9E2CFB635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2D4-4B36-41BA-BE50-730A28CA8D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0256-2E88-44DE-B8CB-D4A9E2CFB635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2D4-4B36-41BA-BE50-730A28CA8D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0256-2E88-44DE-B8CB-D4A9E2CFB635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2D4-4B36-41BA-BE50-730A28CA8D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0256-2E88-44DE-B8CB-D4A9E2CFB635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2D4-4B36-41BA-BE50-730A28CA8D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0256-2E88-44DE-B8CB-D4A9E2CFB635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2D4-4B36-41BA-BE50-730A28CA8D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75A20256-2E88-44DE-B8CB-D4A9E2CFB635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2D4-4B36-41BA-BE50-730A28CA8D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5A20256-2E88-44DE-B8CB-D4A9E2CFB635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60E92D4-4B36-41BA-BE50-730A28CA8D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5A20256-2E88-44DE-B8CB-D4A9E2CFB635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60E92D4-4B36-41BA-BE50-730A28CA8D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e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75l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Патриотический уголок:</a:t>
            </a:r>
            <a:endParaRPr lang="ru-RU" dirty="0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3744416" cy="4992554"/>
          </a:xfrm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142141"/>
            <a:ext cx="3713367" cy="4951155"/>
          </a:xfrm>
          <a:prstGeom prst="rect">
            <a:avLst/>
          </a:prstGeom>
        </p:spPr>
      </p:pic>
      <p:pic>
        <p:nvPicPr>
          <p:cNvPr id="6" name="Рисунок 5" descr="C:\Users\Наталья\Desktop\75let.jpg"/>
          <p:cNvPicPr/>
          <p:nvPr/>
        </p:nvPicPr>
        <p:blipFill>
          <a:blip r:embed="rId5" cstate="print"/>
          <a:srcRect l="29824" t="32693" r="35542" b="4914"/>
          <a:stretch>
            <a:fillRect/>
          </a:stretch>
        </p:blipFill>
        <p:spPr bwMode="auto">
          <a:xfrm>
            <a:off x="8460432" y="116633"/>
            <a:ext cx="504056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Папка передвижка: </a:t>
            </a:r>
            <a:br>
              <a:rPr lang="ru-RU" dirty="0" smtClean="0"/>
            </a:br>
            <a:r>
              <a:rPr lang="ru-RU" dirty="0" smtClean="0"/>
              <a:t>«Как рассказать детям о войне»</a:t>
            </a:r>
            <a:endParaRPr lang="ru-RU" dirty="0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59" y="1340768"/>
            <a:ext cx="4731821" cy="5517232"/>
          </a:xfrm>
        </p:spPr>
      </p:pic>
      <p:pic>
        <p:nvPicPr>
          <p:cNvPr id="5" name="Рисунок 4" descr="C:\Users\Наталья\Desktop\75let.jpg"/>
          <p:cNvPicPr/>
          <p:nvPr/>
        </p:nvPicPr>
        <p:blipFill>
          <a:blip r:embed="rId3" cstate="print"/>
          <a:srcRect l="29824" t="32693" r="35542" b="4914"/>
          <a:stretch>
            <a:fillRect/>
          </a:stretch>
        </p:blipFill>
        <p:spPr bwMode="auto">
          <a:xfrm>
            <a:off x="8460432" y="116633"/>
            <a:ext cx="504056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435280" cy="1228998"/>
          </a:xfrm>
        </p:spPr>
        <p:txBody>
          <a:bodyPr>
            <a:noAutofit/>
          </a:bodyPr>
          <a:lstStyle/>
          <a:p>
            <a:r>
              <a:rPr lang="ru-RU" sz="3200" dirty="0" smtClean="0"/>
              <a:t>Альбомы: </a:t>
            </a:r>
            <a:r>
              <a:rPr lang="ru-RU" sz="2800" dirty="0" smtClean="0"/>
              <a:t>«Герои </a:t>
            </a:r>
            <a:r>
              <a:rPr lang="ru-RU" sz="2800" dirty="0" err="1" smtClean="0"/>
              <a:t>ВОВ-наши</a:t>
            </a:r>
            <a:r>
              <a:rPr lang="ru-RU" sz="2800" dirty="0" smtClean="0"/>
              <a:t> земляки» «Защитники земли русской», «Профессии»</a:t>
            </a:r>
            <a:endParaRPr lang="ru-RU" sz="2800" dirty="0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3458765" cy="4611687"/>
          </a:xfrm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84784"/>
            <a:ext cx="4905990" cy="4536503"/>
          </a:xfrm>
          <a:prstGeom prst="rect">
            <a:avLst/>
          </a:prstGeom>
        </p:spPr>
      </p:pic>
      <p:pic>
        <p:nvPicPr>
          <p:cNvPr id="6" name="Рисунок 5" descr="C:\Users\Наталья\Desktop\75let.jpg"/>
          <p:cNvPicPr/>
          <p:nvPr/>
        </p:nvPicPr>
        <p:blipFill>
          <a:blip r:embed="rId4" cstate="print"/>
          <a:srcRect l="29824" t="32693" r="35542" b="4914"/>
          <a:stretch>
            <a:fillRect/>
          </a:stretch>
        </p:blipFill>
        <p:spPr bwMode="auto">
          <a:xfrm>
            <a:off x="8460432" y="116633"/>
            <a:ext cx="504056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4400" dirty="0" err="1" smtClean="0"/>
              <a:t>Лейтбук</a:t>
            </a:r>
            <a:r>
              <a:rPr lang="ru-RU" sz="4400" dirty="0" smtClean="0"/>
              <a:t> </a:t>
            </a:r>
            <a:endParaRPr lang="ru-RU" dirty="0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4320480" cy="5040560"/>
          </a:xfrm>
          <a:prstGeom prst="rect">
            <a:avLst/>
          </a:prstGeom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4610" y="1822174"/>
            <a:ext cx="5067266" cy="3816423"/>
          </a:xfrm>
          <a:prstGeom prst="rect">
            <a:avLst/>
          </a:prstGeom>
        </p:spPr>
      </p:pic>
      <p:pic>
        <p:nvPicPr>
          <p:cNvPr id="6" name="Рисунок 5" descr="C:\Users\Наталья\Desktop\75let.jpg"/>
          <p:cNvPicPr/>
          <p:nvPr/>
        </p:nvPicPr>
        <p:blipFill>
          <a:blip r:embed="rId4" cstate="print"/>
          <a:srcRect l="29824" t="32693" r="35542" b="4914"/>
          <a:stretch>
            <a:fillRect/>
          </a:stretch>
        </p:blipFill>
        <p:spPr bwMode="auto">
          <a:xfrm>
            <a:off x="8460432" y="116633"/>
            <a:ext cx="504056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Газета :«Мой папа-защитник Родины»</a:t>
            </a:r>
            <a:endParaRPr lang="ru-RU" sz="2800" dirty="0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764704"/>
            <a:ext cx="4896544" cy="6093295"/>
          </a:xfrm>
        </p:spPr>
      </p:pic>
      <p:pic>
        <p:nvPicPr>
          <p:cNvPr id="5" name="Рисунок 4" descr="C:\Users\Наталья\Desktop\75let.jpg"/>
          <p:cNvPicPr/>
          <p:nvPr/>
        </p:nvPicPr>
        <p:blipFill>
          <a:blip r:embed="rId3" cstate="print"/>
          <a:srcRect l="29824" t="32693" r="35542" b="4914"/>
          <a:stretch>
            <a:fillRect/>
          </a:stretch>
        </p:blipFill>
        <p:spPr bwMode="auto">
          <a:xfrm>
            <a:off x="8460432" y="116633"/>
            <a:ext cx="504056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74638"/>
            <a:ext cx="8208912" cy="778098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Изготовление военной техники детьми:</a:t>
            </a:r>
            <a:endParaRPr lang="ru-RU" sz="3200" dirty="0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512" y="1700807"/>
            <a:ext cx="4968552" cy="3816425"/>
          </a:xfrm>
        </p:spPr>
      </p:pic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9952" y="1628800"/>
            <a:ext cx="4968552" cy="3960440"/>
          </a:xfrm>
          <a:prstGeom prst="rect">
            <a:avLst/>
          </a:prstGeom>
        </p:spPr>
      </p:pic>
      <p:pic>
        <p:nvPicPr>
          <p:cNvPr id="13" name="Рисунок 12" descr="C:\Users\Наталья\Desktop\75let.jpg"/>
          <p:cNvPicPr/>
          <p:nvPr/>
        </p:nvPicPr>
        <p:blipFill>
          <a:blip r:embed="rId4" cstate="print"/>
          <a:srcRect l="29824" t="32693" r="35542" b="4914"/>
          <a:stretch>
            <a:fillRect/>
          </a:stretch>
        </p:blipFill>
        <p:spPr bwMode="auto">
          <a:xfrm>
            <a:off x="8460432" y="116633"/>
            <a:ext cx="504056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Дидактические игры:</a:t>
            </a:r>
            <a:endParaRPr lang="ru-RU" dirty="0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20755"/>
            <a:ext cx="3610496" cy="4717983"/>
          </a:xfrm>
          <a:prstGeom prst="rect">
            <a:avLst/>
          </a:prstGeom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3920957" cy="4785395"/>
          </a:xfrm>
          <a:prstGeom prst="rect">
            <a:avLst/>
          </a:prstGeom>
        </p:spPr>
      </p:pic>
      <p:pic>
        <p:nvPicPr>
          <p:cNvPr id="6" name="Рисунок 5" descr="C:\Users\Наталья\Desktop\75let.jpg"/>
          <p:cNvPicPr/>
          <p:nvPr/>
        </p:nvPicPr>
        <p:blipFill>
          <a:blip r:embed="rId4" cstate="print"/>
          <a:srcRect l="29824" t="32693" r="35542" b="4914"/>
          <a:stretch>
            <a:fillRect/>
          </a:stretch>
        </p:blipFill>
        <p:spPr bwMode="auto">
          <a:xfrm>
            <a:off x="8460432" y="116633"/>
            <a:ext cx="504056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Autofit/>
          </a:bodyPr>
          <a:lstStyle/>
          <a:p>
            <a:r>
              <a:rPr lang="ru-RU" sz="3600" dirty="0" smtClean="0"/>
              <a:t>Выставка медалей участника ВОВ Пузина Дмитрия Федоровича</a:t>
            </a:r>
            <a:endParaRPr lang="ru-RU" sz="3600" dirty="0"/>
          </a:p>
        </p:txBody>
      </p:sp>
      <p:pic>
        <p:nvPicPr>
          <p:cNvPr id="6" name="Рисунок 5" descr="C:\Users\Наталья\AppData\Local\Microsoft\Windows\INetCache\Content.Word\IMG-20210201-WA00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806489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Наталья\AppData\Local\Microsoft\Windows\INetCache\Content.Word\IMG-20210201-WA000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67643" y="-855477"/>
            <a:ext cx="6408713" cy="849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73616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Выставка медалей участника ВОВ Пузина Дмитрия Федоровича</a:t>
            </a:r>
            <a:endParaRPr lang="ru-RU" sz="36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3816424" cy="504056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4042544" cy="5040560"/>
          </a:xfrm>
          <a:prstGeom prst="rect">
            <a:avLst/>
          </a:prstGeom>
        </p:spPr>
      </p:pic>
      <p:pic>
        <p:nvPicPr>
          <p:cNvPr id="6" name="Рисунок 5" descr="C:\Users\Наталья\Desktop\75let.jpg"/>
          <p:cNvPicPr/>
          <p:nvPr/>
        </p:nvPicPr>
        <p:blipFill>
          <a:blip r:embed="rId4" cstate="print"/>
          <a:srcRect l="29824" t="32693" r="35542" b="4914"/>
          <a:stretch>
            <a:fillRect/>
          </a:stretch>
        </p:blipFill>
        <p:spPr bwMode="auto">
          <a:xfrm>
            <a:off x="8460432" y="116633"/>
            <a:ext cx="504056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196752"/>
            <a:ext cx="8132440" cy="24281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300" dirty="0" smtClean="0">
                <a:latin typeface="Arial Black" panose="020B0A04020102020204" pitchFamily="34" charset="0"/>
              </a:rPr>
              <a:t>Проект на тему</a:t>
            </a:r>
            <a:br>
              <a:rPr lang="ru-RU" sz="5300" dirty="0" smtClean="0">
                <a:latin typeface="Arial Black" panose="020B0A04020102020204" pitchFamily="34" charset="0"/>
              </a:rPr>
            </a:br>
            <a:r>
              <a:rPr lang="ru-RU" sz="5300" dirty="0" smtClean="0">
                <a:latin typeface="Arial Black" panose="020B0A04020102020204" pitchFamily="34" charset="0"/>
              </a:rPr>
              <a:t> </a:t>
            </a:r>
            <a:r>
              <a:rPr lang="ru-RU" sz="53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«Защитники Отечества»</a:t>
            </a:r>
            <a:endParaRPr lang="ru-RU" sz="53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5589240"/>
            <a:ext cx="4896544" cy="93610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Воспитатель:</a:t>
            </a:r>
          </a:p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Пузина Наталья Викторовна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Рисунок 3" descr="C:\Users\Наталья\Desktop\75let.jpg"/>
          <p:cNvPicPr/>
          <p:nvPr/>
        </p:nvPicPr>
        <p:blipFill>
          <a:blip r:embed="rId2" cstate="print"/>
          <a:srcRect l="29824" t="32693" r="35542" b="4914"/>
          <a:stretch>
            <a:fillRect/>
          </a:stretch>
        </p:blipFill>
        <p:spPr bwMode="auto">
          <a:xfrm>
            <a:off x="8388424" y="332656"/>
            <a:ext cx="504056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5454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24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Муниципальное бюджетное дошкольное образовательное учреждение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24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«Детский сад 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общеразвивающего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вида с приоритетным осуществлением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24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деятельности по познавательно-речевому направлению развития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24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детей № 1 «Колокольчик»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24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(МБДОУ «Детский сад № 1 «Колокольчик»)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644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Активное занятие по Программе «</a:t>
            </a:r>
            <a:r>
              <a:rPr lang="ru-RU" sz="2800" dirty="0" err="1" smtClean="0"/>
              <a:t>Социокультурные</a:t>
            </a:r>
            <a:r>
              <a:rPr lang="ru-RU" sz="2800" dirty="0" smtClean="0"/>
              <a:t> истоки»: </a:t>
            </a:r>
            <a:br>
              <a:rPr lang="ru-RU" sz="2800" dirty="0" smtClean="0"/>
            </a:br>
            <a:r>
              <a:rPr lang="ru-RU" sz="2800" dirty="0" smtClean="0"/>
              <a:t> 			«Верность родной земле»</a:t>
            </a:r>
            <a:endParaRPr lang="ru-RU" sz="2800" dirty="0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4383383" cy="3456384"/>
          </a:xfrm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24944"/>
            <a:ext cx="4427984" cy="3771873"/>
          </a:xfrm>
          <a:prstGeom prst="rect">
            <a:avLst/>
          </a:prstGeom>
        </p:spPr>
      </p:pic>
      <p:pic>
        <p:nvPicPr>
          <p:cNvPr id="6" name="Рисунок 5" descr="C:\Users\Наталья\Desktop\75let.jpg"/>
          <p:cNvPicPr/>
          <p:nvPr/>
        </p:nvPicPr>
        <p:blipFill>
          <a:blip r:embed="rId4" cstate="print"/>
          <a:srcRect l="29824" t="32693" r="35542" b="4914"/>
          <a:stretch>
            <a:fillRect/>
          </a:stretch>
        </p:blipFill>
        <p:spPr bwMode="auto">
          <a:xfrm>
            <a:off x="8460432" y="116633"/>
            <a:ext cx="504056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 </a:t>
            </a:r>
            <a:r>
              <a:rPr lang="ru-RU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Видео – ролик </a:t>
            </a:r>
            <a:r>
              <a:rPr lang="ru-RU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Исалаевой</a:t>
            </a:r>
            <a:r>
              <a:rPr lang="ru-RU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Маргариты: 		</a:t>
            </a:r>
            <a:r>
              <a:rPr lang="ru-RU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«Мой прадедушка»</a:t>
            </a:r>
            <a:endParaRPr lang="ru-RU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video-ceb9501c25500b1ac876fa5aedfef564-V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771800" y="1268760"/>
            <a:ext cx="3240360" cy="5275938"/>
          </a:xfrm>
          <a:prstGeom prst="rect">
            <a:avLst/>
          </a:prstGeom>
        </p:spPr>
      </p:pic>
      <p:pic>
        <p:nvPicPr>
          <p:cNvPr id="5" name="Рисунок 4" descr="C:\Users\Наталья\Desktop\75let.jpg"/>
          <p:cNvPicPr/>
          <p:nvPr/>
        </p:nvPicPr>
        <p:blipFill>
          <a:blip r:embed="rId5" cstate="print"/>
          <a:srcRect l="29824" t="32693" r="35542" b="4914"/>
          <a:stretch>
            <a:fillRect/>
          </a:stretch>
        </p:blipFill>
        <p:spPr bwMode="auto">
          <a:xfrm>
            <a:off x="8460432" y="116633"/>
            <a:ext cx="504056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496944" cy="518457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b="1" dirty="0" smtClean="0"/>
              <a:t> </a:t>
            </a:r>
            <a:r>
              <a:rPr lang="ru-RU" b="1" dirty="0"/>
              <a:t> </a:t>
            </a:r>
            <a:r>
              <a:rPr lang="ru-RU" sz="2400" b="1" dirty="0" smtClean="0">
                <a:solidFill>
                  <a:schemeClr val="tx1"/>
                </a:solidFill>
              </a:rPr>
              <a:t>Формирование у </a:t>
            </a:r>
            <a:r>
              <a:rPr lang="ru-RU" sz="2400" b="1" dirty="0">
                <a:solidFill>
                  <a:schemeClr val="tx1"/>
                </a:solidFill>
              </a:rPr>
              <a:t>детей дошкольного возраста чувство патриотизма, гордости и уважения за Российскую армию</a:t>
            </a:r>
            <a:r>
              <a:rPr lang="ru-RU" sz="2400" b="1" dirty="0" smtClean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4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Задачи:</a:t>
            </a:r>
          </a:p>
          <a:p>
            <a:pPr lvl="0" algn="just"/>
            <a:r>
              <a:rPr lang="ru-RU" sz="2400" dirty="0" smtClean="0"/>
              <a:t>Систематизировать, расширять и обобщать знания о Российской Армии, родах войск, военной техники.</a:t>
            </a:r>
          </a:p>
          <a:p>
            <a:pPr lvl="0" algn="just"/>
            <a:r>
              <a:rPr lang="ru-RU" sz="2400" dirty="0" smtClean="0"/>
              <a:t>Развивать интерес детей к истории родного Отечества, к истории формирования и становления Российской армии от Древней Руси до современности.</a:t>
            </a:r>
          </a:p>
          <a:p>
            <a:pPr lvl="0" algn="just"/>
            <a:r>
              <a:rPr lang="ru-RU" sz="2400" dirty="0" smtClean="0"/>
              <a:t>Привлекать родителей к совместным познавательно – тематическим мероприятиям.</a:t>
            </a:r>
          </a:p>
          <a:p>
            <a:pPr lvl="0" algn="just"/>
            <a:r>
              <a:rPr lang="ru-RU" sz="2400" dirty="0" smtClean="0"/>
              <a:t>Поощрять поисковую деятельность детей и родителей по истории военного прошлого семьи.</a:t>
            </a:r>
          </a:p>
          <a:p>
            <a:endParaRPr lang="ru-RU" sz="2400" dirty="0" smtClean="0"/>
          </a:p>
          <a:p>
            <a:pPr marL="0" indent="0" algn="just">
              <a:buNone/>
            </a:pPr>
            <a:endParaRPr lang="ru-RU" sz="24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778098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Цель проекта: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Рисунок 4" descr="C:\Users\Наталья\Desktop\75let.jpg"/>
          <p:cNvPicPr/>
          <p:nvPr/>
        </p:nvPicPr>
        <p:blipFill>
          <a:blip r:embed="rId2" cstate="print"/>
          <a:srcRect l="29824" t="32693" r="35542" b="4914"/>
          <a:stretch>
            <a:fillRect/>
          </a:stretch>
        </p:blipFill>
        <p:spPr bwMode="auto">
          <a:xfrm>
            <a:off x="8388424" y="116632"/>
            <a:ext cx="57606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2098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5949280"/>
            <a:ext cx="8229600" cy="5801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dirty="0" smtClean="0"/>
              <a:t>Вид проекта:</a:t>
            </a:r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b="0" dirty="0" smtClean="0">
                <a:solidFill>
                  <a:schemeClr val="tx1"/>
                </a:solidFill>
              </a:rPr>
              <a:t>информационно-творческий.</a:t>
            </a:r>
            <a:br>
              <a:rPr lang="ru-RU" sz="4000" b="0" dirty="0" smtClean="0">
                <a:solidFill>
                  <a:schemeClr val="tx1"/>
                </a:solidFill>
              </a:rPr>
            </a:br>
            <a:r>
              <a:rPr lang="ru-RU" sz="4000" dirty="0" smtClean="0"/>
              <a:t>Срок реализации проекта:</a:t>
            </a:r>
            <a:r>
              <a:rPr lang="ru-RU" sz="4000" b="0" dirty="0" smtClean="0"/>
              <a:t/>
            </a:r>
            <a:br>
              <a:rPr lang="ru-RU" sz="4000" b="0" dirty="0" smtClean="0"/>
            </a:br>
            <a:r>
              <a:rPr lang="ru-RU" sz="4000" b="0" dirty="0" smtClean="0">
                <a:solidFill>
                  <a:schemeClr val="tx1"/>
                </a:solidFill>
              </a:rPr>
              <a:t>октябрь-февраль 2020 г.</a:t>
            </a:r>
            <a:br>
              <a:rPr lang="ru-RU" sz="4000" b="0" dirty="0" smtClean="0">
                <a:solidFill>
                  <a:schemeClr val="tx1"/>
                </a:solidFill>
              </a:rPr>
            </a:br>
            <a:r>
              <a:rPr lang="ru-RU" sz="4000" dirty="0" smtClean="0"/>
              <a:t> Участники проекта: </a:t>
            </a:r>
            <a:br>
              <a:rPr lang="ru-RU" sz="4000" dirty="0" smtClean="0"/>
            </a:br>
            <a:r>
              <a:rPr lang="ru-RU" sz="4000" dirty="0" smtClean="0"/>
              <a:t>-</a:t>
            </a:r>
            <a:r>
              <a:rPr lang="ru-RU" sz="4000" dirty="0" smtClean="0">
                <a:solidFill>
                  <a:schemeClr val="tx1"/>
                </a:solidFill>
              </a:rPr>
              <a:t>Дети старшей подготовительной группы (5-7лет),</a:t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>-Воспитатель Пузина Н.В.</a:t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>-Родители воспитанников</a:t>
            </a:r>
            <a:r>
              <a:rPr lang="ru-RU" sz="4400" b="0" dirty="0" smtClean="0">
                <a:solidFill>
                  <a:schemeClr val="tx1"/>
                </a:solidFill>
              </a:rPr>
              <a:t/>
            </a:r>
            <a:br>
              <a:rPr lang="ru-RU" sz="4400" b="0" dirty="0" smtClean="0">
                <a:solidFill>
                  <a:schemeClr val="tx1"/>
                </a:solidFill>
              </a:rPr>
            </a:br>
            <a:endParaRPr lang="ru-RU" b="0" dirty="0"/>
          </a:p>
        </p:txBody>
      </p:sp>
      <p:pic>
        <p:nvPicPr>
          <p:cNvPr id="5" name="Рисунок 4" descr="C:\Users\Наталья\Desktop\75let.jpg"/>
          <p:cNvPicPr/>
          <p:nvPr/>
        </p:nvPicPr>
        <p:blipFill>
          <a:blip r:embed="rId2" cstate="print"/>
          <a:srcRect l="29824" t="32693" r="35542" b="4914"/>
          <a:stretch>
            <a:fillRect/>
          </a:stretch>
        </p:blipFill>
        <p:spPr bwMode="auto">
          <a:xfrm>
            <a:off x="8460432" y="116633"/>
            <a:ext cx="504056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2916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692696"/>
            <a:ext cx="8568952" cy="57606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	</a:t>
            </a:r>
            <a:r>
              <a:rPr lang="ru-RU" sz="2000" dirty="0" smtClean="0"/>
              <a:t>Нравственные </a:t>
            </a:r>
            <a:r>
              <a:rPr lang="ru-RU" sz="2000" dirty="0"/>
              <a:t>чувства не могут возникать путем естественного вызревания. Их развитие зависит от средств и методов воспитания, от условий, в которых живет ребенок. При целенаправленном воспитании чувства ребенка гораздо богаче, разнообразнее и проявляются они раньше, чем у детей, не получивших правильного воспитания</a:t>
            </a:r>
            <a:r>
              <a:rPr lang="ru-RU" sz="2000" dirty="0" smtClean="0"/>
              <a:t>.</a:t>
            </a:r>
            <a:endParaRPr lang="en-US" sz="2000" dirty="0" smtClean="0"/>
          </a:p>
          <a:p>
            <a:pPr algn="just">
              <a:buNone/>
            </a:pPr>
            <a:r>
              <a:rPr lang="ru-RU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Актуальность:</a:t>
            </a:r>
          </a:p>
          <a:p>
            <a:pPr algn="just"/>
            <a:r>
              <a:rPr lang="ru-RU" sz="2000" dirty="0" smtClean="0"/>
              <a:t>Проблема нравственно-патриотического воспитания детей дошкольного возраста, является одной из первостепенных для современного общества.</a:t>
            </a:r>
          </a:p>
          <a:p>
            <a:pPr algn="just"/>
            <a:r>
              <a:rPr lang="ru-RU" sz="2000" dirty="0" smtClean="0"/>
              <a:t>В настоящее время воспитание патриотизма, гражданственности – достаточно трудная задача, решение которой требует терпения и такта. Подчас в современных семьях подобные вопросы не считаются важными и заслуживающими должного внимания.</a:t>
            </a:r>
          </a:p>
          <a:p>
            <a:pPr algn="just"/>
            <a:r>
              <a:rPr lang="ru-RU" sz="2000" dirty="0" smtClean="0"/>
              <a:t>Наши дети уже не мечтают стать доблестными войнами и не считают защиту своей Родины - священным долгом.</a:t>
            </a:r>
          </a:p>
          <a:p>
            <a:pPr marL="0" indent="0" algn="just">
              <a:buNone/>
            </a:pPr>
            <a:endParaRPr lang="ru-RU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 algn="just">
              <a:buNone/>
            </a:pPr>
            <a:endParaRPr lang="ru-RU" sz="3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</a:rPr>
              <a:t>Проблема:</a:t>
            </a:r>
            <a:endParaRPr lang="ru-RU" dirty="0">
              <a:latin typeface="+mn-lt"/>
            </a:endParaRPr>
          </a:p>
        </p:txBody>
      </p:sp>
      <p:pic>
        <p:nvPicPr>
          <p:cNvPr id="4" name="Рисунок 3" descr="C:\Users\Наталья\Desktop\75let.jpg"/>
          <p:cNvPicPr/>
          <p:nvPr/>
        </p:nvPicPr>
        <p:blipFill>
          <a:blip r:embed="rId2" cstate="print"/>
          <a:srcRect l="29824" t="32693" r="35542" b="4914"/>
          <a:stretch>
            <a:fillRect/>
          </a:stretch>
        </p:blipFill>
        <p:spPr bwMode="auto">
          <a:xfrm>
            <a:off x="8460432" y="116633"/>
            <a:ext cx="504056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6704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908720"/>
            <a:ext cx="8568952" cy="5328592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ru-RU" sz="2000" dirty="0">
                <a:solidFill>
                  <a:schemeClr val="tx1"/>
                </a:solidFill>
              </a:rPr>
              <a:t>Проявление интереса к армии, уважение к защитникам Отечества.</a:t>
            </a:r>
          </a:p>
          <a:p>
            <a:pPr lvl="0" algn="just"/>
            <a:r>
              <a:rPr lang="ru-RU" sz="2000" dirty="0">
                <a:solidFill>
                  <a:schemeClr val="tx1"/>
                </a:solidFill>
              </a:rPr>
              <a:t>Формирование у детей любви к Родине.</a:t>
            </a:r>
          </a:p>
          <a:p>
            <a:pPr lvl="0" algn="just"/>
            <a:r>
              <a:rPr lang="ru-RU" sz="2000" dirty="0">
                <a:solidFill>
                  <a:schemeClr val="tx1"/>
                </a:solidFill>
              </a:rPr>
              <a:t>Формирование высоких нравственных личностных качеств: отзывчивость, справедливость, смелость, толерантность</a:t>
            </a:r>
          </a:p>
          <a:p>
            <a:pPr lvl="0" algn="just"/>
            <a:r>
              <a:rPr lang="ru-RU" sz="2000" dirty="0">
                <a:solidFill>
                  <a:schemeClr val="tx1"/>
                </a:solidFill>
              </a:rPr>
              <a:t>Закрепление некоторых представлений о истории нашей </a:t>
            </a:r>
            <a:r>
              <a:rPr lang="ru-RU" sz="2000" dirty="0" smtClean="0">
                <a:solidFill>
                  <a:schemeClr val="tx1"/>
                </a:solidFill>
              </a:rPr>
              <a:t>страны</a:t>
            </a:r>
          </a:p>
          <a:p>
            <a:pPr lvl="0" algn="just">
              <a:buNone/>
            </a:pPr>
            <a:r>
              <a:rPr lang="ru-RU" sz="3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Реализация проекта:</a:t>
            </a:r>
          </a:p>
          <a:p>
            <a:r>
              <a:rPr lang="ru-RU" sz="2000" dirty="0" smtClean="0"/>
              <a:t>«Защитники земли Русской» Занятие с презентацией.</a:t>
            </a:r>
          </a:p>
          <a:p>
            <a:r>
              <a:rPr lang="ru-RU" sz="2000" dirty="0" smtClean="0"/>
              <a:t>«Верность родной земле» занятие с родителями (Истоки)</a:t>
            </a:r>
          </a:p>
          <a:p>
            <a:r>
              <a:rPr lang="ru-RU" sz="2000" dirty="0" smtClean="0"/>
              <a:t>Оформление </a:t>
            </a:r>
            <a:r>
              <a:rPr lang="ru-RU" sz="2000" dirty="0" err="1" smtClean="0"/>
              <a:t>лейтбука</a:t>
            </a:r>
            <a:r>
              <a:rPr lang="ru-RU" sz="2000" dirty="0" smtClean="0"/>
              <a:t> «Защитники Отечества».</a:t>
            </a:r>
          </a:p>
          <a:p>
            <a:r>
              <a:rPr lang="ru-RU" sz="2000" dirty="0" smtClean="0"/>
              <a:t>Уголок патриотического воспитания</a:t>
            </a:r>
          </a:p>
          <a:p>
            <a:r>
              <a:rPr lang="ru-RU" sz="2000" dirty="0" smtClean="0"/>
              <a:t>Газета «Наши защитники»</a:t>
            </a:r>
          </a:p>
          <a:p>
            <a:r>
              <a:rPr lang="ru-RU" sz="2000" dirty="0" smtClean="0"/>
              <a:t>Папка раскладушка «Как рассказать детям о войне»</a:t>
            </a:r>
          </a:p>
          <a:p>
            <a:r>
              <a:rPr lang="ru-RU" sz="2000" dirty="0" smtClean="0"/>
              <a:t>Создание альбома «Герои Великой Отечественной войны»</a:t>
            </a:r>
          </a:p>
          <a:p>
            <a:r>
              <a:rPr lang="ru-RU" sz="2000" dirty="0" smtClean="0"/>
              <a:t>Видео – ролик «моя семья в истории Отечества»</a:t>
            </a:r>
          </a:p>
          <a:p>
            <a:r>
              <a:rPr lang="ru-RU" sz="2000" dirty="0" smtClean="0"/>
              <a:t>Дидактические игры</a:t>
            </a:r>
          </a:p>
          <a:p>
            <a:r>
              <a:rPr lang="ru-RU" sz="2000" dirty="0" smtClean="0"/>
              <a:t>Презентация проекта перед педагогическим коллективом.</a:t>
            </a:r>
          </a:p>
          <a:p>
            <a:pPr lvl="0" algn="just"/>
            <a:endParaRPr lang="ru-RU" sz="20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Предполагаемый результат:</a:t>
            </a:r>
            <a:endParaRPr lang="ru-RU" dirty="0"/>
          </a:p>
        </p:txBody>
      </p:sp>
      <p:pic>
        <p:nvPicPr>
          <p:cNvPr id="4" name="Рисунок 3" descr="C:\Users\Наталья\Desktop\75let.jpg"/>
          <p:cNvPicPr/>
          <p:nvPr/>
        </p:nvPicPr>
        <p:blipFill>
          <a:blip r:embed="rId2" cstate="print"/>
          <a:srcRect l="29824" t="32693" r="35542" b="4914"/>
          <a:stretch>
            <a:fillRect/>
          </a:stretch>
        </p:blipFill>
        <p:spPr bwMode="auto">
          <a:xfrm>
            <a:off x="8460432" y="116633"/>
            <a:ext cx="504056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44945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124744"/>
            <a:ext cx="8352928" cy="57332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u="sng" dirty="0">
                <a:solidFill>
                  <a:schemeClr val="tx1"/>
                </a:solidFill>
              </a:rPr>
              <a:t>1этап:</a:t>
            </a:r>
            <a:r>
              <a:rPr lang="ru-RU" sz="2000" b="1" dirty="0">
                <a:solidFill>
                  <a:schemeClr val="tx1"/>
                </a:solidFill>
              </a:rPr>
              <a:t> </a:t>
            </a:r>
            <a:r>
              <a:rPr lang="ru-RU" sz="2000" b="1" dirty="0" smtClean="0">
                <a:solidFill>
                  <a:schemeClr val="tx1"/>
                </a:solidFill>
              </a:rPr>
              <a:t>Подготовительный</a:t>
            </a:r>
            <a:r>
              <a:rPr lang="ru-RU" sz="2000" b="1" dirty="0" smtClean="0"/>
              <a:t>: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lvl="0"/>
            <a:r>
              <a:rPr lang="ru-RU" sz="2000" dirty="0" smtClean="0">
                <a:solidFill>
                  <a:schemeClr val="tx1"/>
                </a:solidFill>
              </a:rPr>
              <a:t>Обозначение актуальности и темы будущего проекта.</a:t>
            </a:r>
          </a:p>
          <a:p>
            <a:pPr lvl="0"/>
            <a:r>
              <a:rPr lang="ru-RU" sz="2000" dirty="0" smtClean="0">
                <a:solidFill>
                  <a:schemeClr val="tx1"/>
                </a:solidFill>
              </a:rPr>
              <a:t>Постановка </a:t>
            </a:r>
            <a:r>
              <a:rPr lang="ru-RU" sz="2000" dirty="0">
                <a:solidFill>
                  <a:schemeClr val="tx1"/>
                </a:solidFill>
              </a:rPr>
              <a:t>цели и задач.</a:t>
            </a:r>
          </a:p>
          <a:p>
            <a:pPr lvl="0"/>
            <a:r>
              <a:rPr lang="ru-RU" sz="2000" dirty="0">
                <a:solidFill>
                  <a:schemeClr val="tx1"/>
                </a:solidFill>
              </a:rPr>
              <a:t>Работа с методическим материалом, литературой по данной теме.</a:t>
            </a:r>
          </a:p>
          <a:p>
            <a:pPr lvl="0"/>
            <a:r>
              <a:rPr lang="ru-RU" sz="2000" dirty="0">
                <a:solidFill>
                  <a:schemeClr val="tx1"/>
                </a:solidFill>
              </a:rPr>
              <a:t>Диагностика детей по теме «Защитники отечества».</a:t>
            </a:r>
          </a:p>
          <a:p>
            <a:r>
              <a:rPr lang="ru-RU" sz="2000" dirty="0">
                <a:solidFill>
                  <a:schemeClr val="tx1"/>
                </a:solidFill>
              </a:rPr>
              <a:t>Работа над проектом разбита на  тематические недели.</a:t>
            </a:r>
          </a:p>
          <a:p>
            <a:r>
              <a:rPr lang="ru-RU" sz="2000" dirty="0">
                <a:solidFill>
                  <a:schemeClr val="tx1"/>
                </a:solidFill>
              </a:rPr>
              <a:t>1) Богатыри земли русской.</a:t>
            </a:r>
          </a:p>
          <a:p>
            <a:r>
              <a:rPr lang="ru-RU" sz="2000" dirty="0">
                <a:solidFill>
                  <a:schemeClr val="tx1"/>
                </a:solidFill>
              </a:rPr>
              <a:t>2) ВОВ. Вставай, страна огромная!</a:t>
            </a:r>
          </a:p>
          <a:p>
            <a:r>
              <a:rPr lang="ru-RU" sz="2000" dirty="0">
                <a:solidFill>
                  <a:schemeClr val="tx1"/>
                </a:solidFill>
              </a:rPr>
              <a:t>3) Российская Армия.</a:t>
            </a:r>
          </a:p>
          <a:p>
            <a:pPr>
              <a:buNone/>
            </a:pPr>
            <a:r>
              <a:rPr lang="ru-RU" sz="2000" b="1" u="sng" dirty="0">
                <a:solidFill>
                  <a:schemeClr val="tx1"/>
                </a:solidFill>
              </a:rPr>
              <a:t>2 этап:</a:t>
            </a:r>
            <a:r>
              <a:rPr lang="ru-RU" sz="2000" b="1" dirty="0">
                <a:solidFill>
                  <a:schemeClr val="tx1"/>
                </a:solidFill>
              </a:rPr>
              <a:t> </a:t>
            </a:r>
            <a:r>
              <a:rPr lang="ru-RU" sz="2000" b="1" dirty="0" smtClean="0">
                <a:solidFill>
                  <a:schemeClr val="tx1"/>
                </a:solidFill>
              </a:rPr>
              <a:t>Основной:</a:t>
            </a:r>
            <a:endParaRPr lang="ru-RU" sz="2000" b="1" dirty="0">
              <a:solidFill>
                <a:schemeClr val="tx1"/>
              </a:solidFill>
            </a:endParaRPr>
          </a:p>
          <a:p>
            <a:r>
              <a:rPr lang="ru-RU" sz="2000" dirty="0">
                <a:solidFill>
                  <a:schemeClr val="tx1"/>
                </a:solidFill>
              </a:rPr>
              <a:t>Реализация проекта.</a:t>
            </a:r>
          </a:p>
          <a:p>
            <a:pPr>
              <a:buNone/>
            </a:pPr>
            <a:r>
              <a:rPr lang="ru-RU" sz="2000" b="1" u="sng" dirty="0">
                <a:solidFill>
                  <a:schemeClr val="tx1"/>
                </a:solidFill>
              </a:rPr>
              <a:t>3 этап:</a:t>
            </a:r>
            <a:r>
              <a:rPr lang="ru-RU" sz="2000" b="1" dirty="0">
                <a:solidFill>
                  <a:schemeClr val="tx1"/>
                </a:solidFill>
              </a:rPr>
              <a:t> </a:t>
            </a:r>
            <a:r>
              <a:rPr lang="ru-RU" sz="2000" b="1" dirty="0" smtClean="0">
                <a:solidFill>
                  <a:schemeClr val="tx1"/>
                </a:solidFill>
              </a:rPr>
              <a:t>Заключительный </a:t>
            </a:r>
            <a:r>
              <a:rPr lang="ru-RU" sz="2000" dirty="0" smtClean="0"/>
              <a:t>: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Подведение итогов </a:t>
            </a:r>
            <a:endParaRPr lang="ru-RU" sz="20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Этапы проекта:</a:t>
            </a:r>
            <a:endParaRPr lang="ru-RU" dirty="0"/>
          </a:p>
        </p:txBody>
      </p:sp>
      <p:pic>
        <p:nvPicPr>
          <p:cNvPr id="4" name="Рисунок 3" descr="C:\Users\Наталья\Desktop\75let.jpg"/>
          <p:cNvPicPr/>
          <p:nvPr/>
        </p:nvPicPr>
        <p:blipFill>
          <a:blip r:embed="rId2" cstate="print"/>
          <a:srcRect l="29824" t="32693" r="35542" b="4914"/>
          <a:stretch>
            <a:fillRect/>
          </a:stretch>
        </p:blipFill>
        <p:spPr bwMode="auto">
          <a:xfrm>
            <a:off x="8460432" y="116633"/>
            <a:ext cx="504056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6312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1124744"/>
            <a:ext cx="8064896" cy="453650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8000" dirty="0" smtClean="0">
                <a:solidFill>
                  <a:schemeClr val="tx1"/>
                </a:solidFill>
              </a:rPr>
              <a:t>1. </a:t>
            </a:r>
            <a:r>
              <a:rPr lang="ru-RU" sz="8000" dirty="0" err="1" smtClean="0">
                <a:solidFill>
                  <a:schemeClr val="tx1"/>
                </a:solidFill>
              </a:rPr>
              <a:t>Л.А.Кондрыкинская</a:t>
            </a:r>
            <a:r>
              <a:rPr lang="ru-RU" sz="8000" dirty="0" smtClean="0">
                <a:solidFill>
                  <a:schemeClr val="tx1"/>
                </a:solidFill>
              </a:rPr>
              <a:t> </a:t>
            </a:r>
            <a:r>
              <a:rPr lang="ru-RU" sz="8000" dirty="0">
                <a:solidFill>
                  <a:schemeClr val="tx1"/>
                </a:solidFill>
              </a:rPr>
              <a:t>«С чего начинается Родина?».</a:t>
            </a:r>
          </a:p>
          <a:p>
            <a:pPr marL="0" indent="0">
              <a:buNone/>
            </a:pPr>
            <a:r>
              <a:rPr lang="ru-RU" sz="8000" dirty="0">
                <a:solidFill>
                  <a:schemeClr val="tx1"/>
                </a:solidFill>
              </a:rPr>
              <a:t>2. И.А. Лыкова «Изобразительная деятельность в детском саду: Подготовительная к школе группа».</a:t>
            </a:r>
          </a:p>
          <a:p>
            <a:pPr marL="0" indent="0">
              <a:buNone/>
            </a:pPr>
            <a:r>
              <a:rPr lang="ru-RU" sz="8000" dirty="0">
                <a:solidFill>
                  <a:schemeClr val="tx1"/>
                </a:solidFill>
              </a:rPr>
              <a:t>3. О.С. Ушакова «Развитие речи и творчества дошкольников</a:t>
            </a:r>
          </a:p>
          <a:p>
            <a:pPr marL="0" indent="0">
              <a:buNone/>
            </a:pPr>
            <a:r>
              <a:rPr lang="ru-RU" sz="8000" dirty="0">
                <a:solidFill>
                  <a:schemeClr val="tx1"/>
                </a:solidFill>
              </a:rPr>
              <a:t>4. Н.В. Алёшина «Патриотическое воспитание дошкольников».</a:t>
            </a:r>
          </a:p>
          <a:p>
            <a:pPr marL="0" indent="0">
              <a:buNone/>
            </a:pPr>
            <a:r>
              <a:rPr lang="ru-RU" sz="8000" dirty="0">
                <a:solidFill>
                  <a:schemeClr val="tx1"/>
                </a:solidFill>
              </a:rPr>
              <a:t>5. </a:t>
            </a:r>
            <a:r>
              <a:rPr lang="ru-RU" sz="8000" dirty="0" err="1">
                <a:solidFill>
                  <a:schemeClr val="tx1"/>
                </a:solidFill>
              </a:rPr>
              <a:t>Е.Ступак</a:t>
            </a:r>
            <a:r>
              <a:rPr lang="ru-RU" sz="8000" dirty="0">
                <a:solidFill>
                  <a:schemeClr val="tx1"/>
                </a:solidFill>
              </a:rPr>
              <a:t> «Подарки к празднику».</a:t>
            </a:r>
          </a:p>
          <a:p>
            <a:pPr marL="0" indent="0">
              <a:buNone/>
            </a:pPr>
            <a:r>
              <a:rPr lang="ru-RU" sz="8000" dirty="0">
                <a:solidFill>
                  <a:schemeClr val="tx1"/>
                </a:solidFill>
              </a:rPr>
              <a:t>6. Н.Ф. </a:t>
            </a:r>
            <a:r>
              <a:rPr lang="ru-RU" sz="8000" dirty="0" err="1">
                <a:solidFill>
                  <a:schemeClr val="tx1"/>
                </a:solidFill>
              </a:rPr>
              <a:t>Тарловская</a:t>
            </a:r>
            <a:r>
              <a:rPr lang="ru-RU" sz="8000" dirty="0">
                <a:solidFill>
                  <a:schemeClr val="tx1"/>
                </a:solidFill>
              </a:rPr>
              <a:t> «Обучение конструированию и ручному </a:t>
            </a:r>
            <a:r>
              <a:rPr lang="ru-RU" sz="8000" dirty="0" err="1">
                <a:solidFill>
                  <a:schemeClr val="tx1"/>
                </a:solidFill>
              </a:rPr>
              <a:t>тр</a:t>
            </a:r>
            <a:endParaRPr lang="ru-RU" sz="8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8000" dirty="0">
                <a:solidFill>
                  <a:schemeClr val="tx1"/>
                </a:solidFill>
              </a:rPr>
              <a:t>7. И.А. Агапова Беседы о великих соотечественниках с детьми 5-7 лет.</a:t>
            </a:r>
          </a:p>
          <a:p>
            <a:pPr marL="0" indent="0">
              <a:buNone/>
            </a:pPr>
            <a:r>
              <a:rPr lang="ru-RU" sz="9600" dirty="0"/>
              <a:t> 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Литература:</a:t>
            </a:r>
            <a:endParaRPr lang="ru-RU" dirty="0"/>
          </a:p>
        </p:txBody>
      </p:sp>
      <p:pic>
        <p:nvPicPr>
          <p:cNvPr id="4" name="Рисунок 3" descr="C:\Users\Наталья\Desktop\75let.jpg"/>
          <p:cNvPicPr/>
          <p:nvPr/>
        </p:nvPicPr>
        <p:blipFill>
          <a:blip r:embed="rId2" cstate="print"/>
          <a:srcRect l="29824" t="32693" r="35542" b="4914"/>
          <a:stretch>
            <a:fillRect/>
          </a:stretch>
        </p:blipFill>
        <p:spPr bwMode="auto">
          <a:xfrm>
            <a:off x="8460432" y="116633"/>
            <a:ext cx="504056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9859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052736"/>
            <a:ext cx="7992888" cy="5505475"/>
          </a:xfrm>
        </p:spPr>
        <p:txBody>
          <a:bodyPr>
            <a:normAutofit fontScale="70000" lnSpcReduction="20000"/>
          </a:bodyPr>
          <a:lstStyle/>
          <a:p>
            <a:pPr lvl="0" algn="just"/>
            <a:r>
              <a:rPr lang="ru-RU" sz="2900" dirty="0">
                <a:solidFill>
                  <a:schemeClr val="tx1"/>
                </a:solidFill>
              </a:rPr>
              <a:t>Выставка репродукций картин русских художников о богатырях</a:t>
            </a:r>
          </a:p>
          <a:p>
            <a:pPr lvl="0" algn="just"/>
            <a:r>
              <a:rPr lang="ru-RU" sz="2900" dirty="0">
                <a:solidFill>
                  <a:schemeClr val="tx1"/>
                </a:solidFill>
              </a:rPr>
              <a:t>Выставка детских рисунков вместе с родителями «Русский богатырь»</a:t>
            </a:r>
          </a:p>
          <a:p>
            <a:pPr lvl="0" algn="just"/>
            <a:r>
              <a:rPr lang="ru-RU" sz="2900" dirty="0">
                <a:solidFill>
                  <a:schemeClr val="tx1"/>
                </a:solidFill>
              </a:rPr>
              <a:t>Изготовление костюмов «Русский богатырь»</a:t>
            </a:r>
          </a:p>
          <a:p>
            <a:pPr lvl="0" algn="just"/>
            <a:r>
              <a:rPr lang="ru-RU" sz="2900" dirty="0">
                <a:solidFill>
                  <a:schemeClr val="tx1"/>
                </a:solidFill>
              </a:rPr>
              <a:t>Оформление папки- передвижки: «Как рассказать детям о войне»</a:t>
            </a:r>
          </a:p>
          <a:p>
            <a:pPr lvl="0" algn="just"/>
            <a:r>
              <a:rPr lang="ru-RU" sz="2900" dirty="0">
                <a:solidFill>
                  <a:schemeClr val="tx1"/>
                </a:solidFill>
              </a:rPr>
              <a:t>Создание альбомов: «Герои ВОВ – наши земляки», «Защитники земли русской», «Профессии».</a:t>
            </a:r>
          </a:p>
          <a:p>
            <a:pPr lvl="0" algn="just"/>
            <a:r>
              <a:rPr lang="ru-RU" sz="2900" dirty="0">
                <a:solidFill>
                  <a:schemeClr val="tx1"/>
                </a:solidFill>
              </a:rPr>
              <a:t>Газета «Мой папа защитник Родины»</a:t>
            </a:r>
          </a:p>
          <a:p>
            <a:pPr lvl="0" algn="just"/>
            <a:r>
              <a:rPr lang="ru-RU" sz="2900" dirty="0">
                <a:solidFill>
                  <a:schemeClr val="tx1"/>
                </a:solidFill>
              </a:rPr>
              <a:t>Выставка военной техники, руками детей (конструирование из бумаги: самолет, танк.</a:t>
            </a:r>
          </a:p>
          <a:p>
            <a:pPr lvl="0" algn="just"/>
            <a:r>
              <a:rPr lang="ru-RU" sz="2900" dirty="0" err="1">
                <a:solidFill>
                  <a:schemeClr val="tx1"/>
                </a:solidFill>
              </a:rPr>
              <a:t>Лейтбук</a:t>
            </a:r>
            <a:r>
              <a:rPr lang="ru-RU" sz="2900" dirty="0">
                <a:solidFill>
                  <a:schemeClr val="tx1"/>
                </a:solidFill>
              </a:rPr>
              <a:t> (Боевые награды, амуниция, стихи мнемотехника, загадки, военные профессии, транспорт)</a:t>
            </a:r>
          </a:p>
          <a:p>
            <a:pPr lvl="0" algn="just"/>
            <a:r>
              <a:rPr lang="ru-RU" sz="2900" dirty="0">
                <a:solidFill>
                  <a:schemeClr val="tx1"/>
                </a:solidFill>
              </a:rPr>
              <a:t>Дидактические игры.</a:t>
            </a:r>
          </a:p>
          <a:p>
            <a:pPr algn="just"/>
            <a:r>
              <a:rPr lang="ru-RU" sz="2900" dirty="0" smtClean="0">
                <a:solidFill>
                  <a:schemeClr val="tx1"/>
                </a:solidFill>
              </a:rPr>
              <a:t>Выставка </a:t>
            </a:r>
            <a:r>
              <a:rPr lang="ru-RU" sz="2900" dirty="0">
                <a:solidFill>
                  <a:schemeClr val="tx1"/>
                </a:solidFill>
              </a:rPr>
              <a:t>медали ВОВ Пузина Д.Т.</a:t>
            </a:r>
          </a:p>
          <a:p>
            <a:pPr algn="just"/>
            <a:r>
              <a:rPr lang="ru-RU" sz="2900" dirty="0" smtClean="0">
                <a:solidFill>
                  <a:schemeClr val="tx1"/>
                </a:solidFill>
              </a:rPr>
              <a:t> </a:t>
            </a:r>
            <a:r>
              <a:rPr lang="ru-RU" sz="2900" dirty="0">
                <a:solidFill>
                  <a:schemeClr val="tx1"/>
                </a:solidFill>
              </a:rPr>
              <a:t>Видео – ролик «Мой прадедушка» </a:t>
            </a:r>
            <a:r>
              <a:rPr lang="ru-RU" sz="2900" dirty="0" err="1">
                <a:solidFill>
                  <a:schemeClr val="tx1"/>
                </a:solidFill>
              </a:rPr>
              <a:t>Исалеева</a:t>
            </a:r>
            <a:r>
              <a:rPr lang="ru-RU" sz="2900" dirty="0">
                <a:solidFill>
                  <a:schemeClr val="tx1"/>
                </a:solidFill>
              </a:rPr>
              <a:t> М.</a:t>
            </a:r>
          </a:p>
          <a:p>
            <a:pPr algn="just"/>
            <a:r>
              <a:rPr lang="ru-RU" sz="2900" dirty="0" smtClean="0">
                <a:solidFill>
                  <a:schemeClr val="tx1"/>
                </a:solidFill>
              </a:rPr>
              <a:t> </a:t>
            </a:r>
            <a:r>
              <a:rPr lang="ru-RU" sz="2900" dirty="0">
                <a:solidFill>
                  <a:schemeClr val="tx1"/>
                </a:solidFill>
              </a:rPr>
              <a:t>Презентация ….. Абрамов Глеб с мамой</a:t>
            </a:r>
          </a:p>
          <a:p>
            <a:pPr algn="just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Продукты проекта:</a:t>
            </a:r>
            <a:endParaRPr lang="ru-RU" dirty="0"/>
          </a:p>
        </p:txBody>
      </p:sp>
      <p:pic>
        <p:nvPicPr>
          <p:cNvPr id="4" name="Рисунок 3" descr="C:\Users\Наталья\Desktop\75let.jpg"/>
          <p:cNvPicPr/>
          <p:nvPr/>
        </p:nvPicPr>
        <p:blipFill>
          <a:blip r:embed="rId2" cstate="print"/>
          <a:srcRect l="29824" t="32693" r="35542" b="4914"/>
          <a:stretch>
            <a:fillRect/>
          </a:stretch>
        </p:blipFill>
        <p:spPr bwMode="auto">
          <a:xfrm>
            <a:off x="8460432" y="116633"/>
            <a:ext cx="504056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2379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458</TotalTime>
  <Words>437</Words>
  <Application>Microsoft Office PowerPoint</Application>
  <PresentationFormat>Экран (4:3)</PresentationFormat>
  <Paragraphs>88</Paragraphs>
  <Slides>21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Arial Black</vt:lpstr>
      <vt:lpstr>Calibri</vt:lpstr>
      <vt:lpstr>Lucida Sans Unicode</vt:lpstr>
      <vt:lpstr>Times New Roman</vt:lpstr>
      <vt:lpstr>Verdana</vt:lpstr>
      <vt:lpstr>Wingdings 2</vt:lpstr>
      <vt:lpstr>Wingdings 3</vt:lpstr>
      <vt:lpstr>Открытая</vt:lpstr>
      <vt:lpstr>Презентация PowerPoint</vt:lpstr>
      <vt:lpstr>          Проект на тему  «Защитники Отечества»</vt:lpstr>
      <vt:lpstr>Цель проекта:</vt:lpstr>
      <vt:lpstr>Вид проекта: информационно-творческий. Срок реализации проекта: октябрь-февраль 2020 г.  Участники проекта:  -Дети старшей подготовительной группы (5-7лет), -Воспитатель Пузина Н.В. -Родители воспитанников </vt:lpstr>
      <vt:lpstr>Проблема:</vt:lpstr>
      <vt:lpstr>Предполагаемый результат:</vt:lpstr>
      <vt:lpstr>Этапы проекта:</vt:lpstr>
      <vt:lpstr>Литература:</vt:lpstr>
      <vt:lpstr>Продукты проекта:</vt:lpstr>
      <vt:lpstr>Патриотический уголок:</vt:lpstr>
      <vt:lpstr>Папка передвижка:  «Как рассказать детям о войне»</vt:lpstr>
      <vt:lpstr>Альбомы: «Герои ВОВ-наши земляки» «Защитники земли русской», «Профессии»</vt:lpstr>
      <vt:lpstr>Лейтбук </vt:lpstr>
      <vt:lpstr>Газета :«Мой папа-защитник Родины»</vt:lpstr>
      <vt:lpstr>Изготовление военной техники детьми:</vt:lpstr>
      <vt:lpstr>Дидактические игры:</vt:lpstr>
      <vt:lpstr>Выставка медалей участника ВОВ Пузина Дмитрия Федоровича</vt:lpstr>
      <vt:lpstr>Презентация PowerPoint</vt:lpstr>
      <vt:lpstr>Выставка медалей участника ВОВ Пузина Дмитрия Федоровича</vt:lpstr>
      <vt:lpstr>Активное занятие по Программе «Социокультурные истоки»:      «Верность родной земле»</vt:lpstr>
      <vt:lpstr> Видео – ролик Исалаевой Маргариты:   «Мой прадедушка»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Непоседы</dc:creator>
  <cp:lastModifiedBy>User</cp:lastModifiedBy>
  <cp:revision>52</cp:revision>
  <dcterms:created xsi:type="dcterms:W3CDTF">2020-05-15T08:16:22Z</dcterms:created>
  <dcterms:modified xsi:type="dcterms:W3CDTF">2021-06-23T11:18:40Z</dcterms:modified>
</cp:coreProperties>
</file>