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8" r:id="rId5"/>
    <p:sldId id="259" r:id="rId6"/>
    <p:sldId id="261" r:id="rId7"/>
    <p:sldId id="262" r:id="rId8"/>
    <p:sldId id="263" r:id="rId9"/>
    <p:sldId id="264" r:id="rId10"/>
    <p:sldId id="276" r:id="rId11"/>
    <p:sldId id="275" r:id="rId12"/>
    <p:sldId id="269" r:id="rId13"/>
    <p:sldId id="270" r:id="rId14"/>
    <p:sldId id="271" r:id="rId15"/>
    <p:sldId id="272" r:id="rId16"/>
    <p:sldId id="273" r:id="rId17"/>
    <p:sldId id="274" r:id="rId18"/>
    <p:sldId id="265" r:id="rId19"/>
    <p:sldId id="266" r:id="rId20"/>
    <p:sldId id="26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6" autoAdjust="0"/>
  </p:normalViewPr>
  <p:slideViewPr>
    <p:cSldViewPr>
      <p:cViewPr>
        <p:scale>
          <a:sx n="65" d="100"/>
          <a:sy n="65" d="100"/>
        </p:scale>
        <p:origin x="-1524"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05.06.2020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05.06.2020</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ТИЦЫ к папке-раскладушк\0_c946d_35357ba2_orig.jpg"/>
          <p:cNvPicPr>
            <a:picLocks noChangeAspect="1" noChangeArrowheads="1"/>
          </p:cNvPicPr>
          <p:nvPr/>
        </p:nvPicPr>
        <p:blipFill>
          <a:blip r:embed="rId2" cstate="print">
            <a:lum contrast="-40000"/>
          </a:blip>
          <a:srcRect/>
          <a:stretch>
            <a:fillRect/>
          </a:stretch>
        </p:blipFill>
        <p:spPr bwMode="auto">
          <a:xfrm>
            <a:off x="0" y="187486"/>
            <a:ext cx="9143999" cy="6481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Прямоугольник 2"/>
          <p:cNvSpPr/>
          <p:nvPr/>
        </p:nvSpPr>
        <p:spPr>
          <a:xfrm>
            <a:off x="0" y="188640"/>
            <a:ext cx="8964488" cy="6494085"/>
          </a:xfrm>
          <a:prstGeom prst="rect">
            <a:avLst/>
          </a:prstGeom>
        </p:spPr>
        <p:txBody>
          <a:bodyPr wrap="square">
            <a:spAutoFit/>
          </a:bodyPr>
          <a:lstStyle/>
          <a:p>
            <a:pPr algn="ctr"/>
            <a:r>
              <a:rPr lang="ru-RU" sz="3200" dirty="0" smtClean="0">
                <a:ln>
                  <a:solidFill>
                    <a:schemeClr val="tx1"/>
                  </a:solidFill>
                </a:ln>
                <a:latin typeface="Sylfaen" pitchFamily="18" charset="0"/>
                <a:ea typeface="Segoe UI Symbol" pitchFamily="34" charset="0"/>
                <a:cs typeface="Times New Roman" pitchFamily="18" charset="0"/>
              </a:rPr>
              <a:t>МУНИЦИПАЛЬНОЕ БЮДЖЕТНОЕ ДОШКОЛЬНОЕ ОБРАЗОВАТЕЛЬНОЕ УЧРЕЖДЕНИЕ ДЕТСКИЙ САД №1 «Колокольчик».</a:t>
            </a:r>
          </a:p>
          <a:p>
            <a:pPr algn="ctr"/>
            <a:endParaRPr lang="ru-RU" sz="4400" b="1" dirty="0" smtClean="0">
              <a:solidFill>
                <a:srgbClr val="FF0000"/>
              </a:solidFill>
              <a:latin typeface="Times New Roman" pitchFamily="18" charset="0"/>
              <a:cs typeface="Times New Roman" pitchFamily="18" charset="0"/>
            </a:endParaRPr>
          </a:p>
          <a:p>
            <a:pPr algn="ctr"/>
            <a:r>
              <a:rPr lang="ru-RU" sz="4400" b="1" dirty="0" smtClean="0">
                <a:solidFill>
                  <a:srgbClr val="FF0000"/>
                </a:solidFill>
                <a:latin typeface="Tahoma" pitchFamily="34" charset="0"/>
                <a:ea typeface="Tahoma" pitchFamily="34" charset="0"/>
                <a:cs typeface="Tahoma" pitchFamily="34" charset="0"/>
              </a:rPr>
              <a:t> </a:t>
            </a:r>
            <a:r>
              <a:rPr lang="ru-RU" sz="4400" b="1" dirty="0" smtClean="0">
                <a:ln>
                  <a:solidFill>
                    <a:srgbClr val="FFFF00"/>
                  </a:solidFill>
                </a:ln>
                <a:solidFill>
                  <a:srgbClr val="FF0000"/>
                </a:solidFill>
                <a:latin typeface="Tahoma" pitchFamily="34" charset="0"/>
                <a:ea typeface="Tahoma" pitchFamily="34" charset="0"/>
                <a:cs typeface="Tahoma" pitchFamily="34" charset="0"/>
              </a:rPr>
              <a:t>Проект</a:t>
            </a:r>
          </a:p>
          <a:p>
            <a:pPr algn="ctr"/>
            <a:r>
              <a:rPr lang="ru-RU" sz="4000" b="1" dirty="0" smtClean="0">
                <a:ln>
                  <a:solidFill>
                    <a:srgbClr val="FFFF00"/>
                  </a:solidFill>
                </a:ln>
                <a:solidFill>
                  <a:srgbClr val="FF0000"/>
                </a:solidFill>
                <a:latin typeface="Tahoma" pitchFamily="34" charset="0"/>
                <a:ea typeface="Tahoma" pitchFamily="34" charset="0"/>
                <a:cs typeface="Tahoma" pitchFamily="34" charset="0"/>
              </a:rPr>
              <a:t> «Доброта начинается с малого. Покормите птиц зимой». </a:t>
            </a:r>
          </a:p>
          <a:p>
            <a:pPr algn="ctr"/>
            <a:endParaRPr lang="ru-RU" sz="3600" b="1" dirty="0" smtClean="0">
              <a:solidFill>
                <a:schemeClr val="tx1">
                  <a:lumMod val="95000"/>
                  <a:lumOff val="5000"/>
                </a:schemeClr>
              </a:solidFill>
              <a:latin typeface="Times New Roman" pitchFamily="18" charset="0"/>
              <a:cs typeface="Times New Roman" pitchFamily="18" charset="0"/>
            </a:endParaRPr>
          </a:p>
          <a:p>
            <a:pPr algn="ctr"/>
            <a:r>
              <a:rPr lang="ru-RU" sz="2800" b="1" dirty="0" smtClean="0">
                <a:solidFill>
                  <a:schemeClr val="tx1">
                    <a:lumMod val="95000"/>
                    <a:lumOff val="5000"/>
                  </a:schemeClr>
                </a:solidFill>
                <a:latin typeface="Times New Roman" pitchFamily="18" charset="0"/>
                <a:cs typeface="Times New Roman" pitchFamily="18" charset="0"/>
              </a:rPr>
              <a:t>АВТОР:</a:t>
            </a:r>
            <a:endParaRPr lang="ru-RU" sz="2800" b="1" dirty="0" smtClean="0">
              <a:solidFill>
                <a:schemeClr val="tx1">
                  <a:lumMod val="95000"/>
                  <a:lumOff val="5000"/>
                </a:schemeClr>
              </a:solidFill>
              <a:latin typeface="Times New Roman" pitchFamily="18" charset="0"/>
              <a:cs typeface="Times New Roman" pitchFamily="18" charset="0"/>
            </a:endParaRPr>
          </a:p>
          <a:p>
            <a:pPr algn="ctr"/>
            <a:r>
              <a:rPr lang="ru-RU" sz="2800" b="1" dirty="0" smtClean="0">
                <a:solidFill>
                  <a:schemeClr val="tx1">
                    <a:lumMod val="95000"/>
                    <a:lumOff val="5000"/>
                  </a:schemeClr>
                </a:solidFill>
                <a:latin typeface="Times New Roman" pitchFamily="18" charset="0"/>
                <a:cs typeface="Times New Roman" pitchFamily="18" charset="0"/>
              </a:rPr>
              <a:t>педагог </a:t>
            </a:r>
            <a:r>
              <a:rPr lang="ru-RU" sz="2800" b="1" dirty="0" smtClean="0">
                <a:solidFill>
                  <a:schemeClr val="tx1">
                    <a:lumMod val="95000"/>
                    <a:lumOff val="5000"/>
                  </a:schemeClr>
                </a:solidFill>
                <a:latin typeface="Times New Roman" pitchFamily="18" charset="0"/>
                <a:cs typeface="Times New Roman" pitchFamily="18" charset="0"/>
              </a:rPr>
              <a:t>подготовительной группы</a:t>
            </a:r>
          </a:p>
          <a:p>
            <a:pPr algn="ctr"/>
            <a:r>
              <a:rPr lang="ru-RU" sz="2800" b="1" dirty="0" smtClean="0">
                <a:solidFill>
                  <a:srgbClr val="FFFF00"/>
                </a:solidFill>
                <a:latin typeface="Tahoma" pitchFamily="34" charset="0"/>
                <a:ea typeface="Tahoma" pitchFamily="34" charset="0"/>
                <a:cs typeface="Tahoma" pitchFamily="34" charset="0"/>
              </a:rPr>
              <a:t>«НЕПОСЕДЫ</a:t>
            </a:r>
            <a:r>
              <a:rPr lang="ru-RU" sz="2800" b="1" dirty="0" smtClean="0">
                <a:solidFill>
                  <a:srgbClr val="FFFF00"/>
                </a:solidFill>
                <a:latin typeface="Tahoma" pitchFamily="34" charset="0"/>
                <a:ea typeface="Tahoma" pitchFamily="34" charset="0"/>
                <a:cs typeface="Tahoma" pitchFamily="34" charset="0"/>
              </a:rPr>
              <a:t>» Пузина Н.В.</a:t>
            </a:r>
            <a:endParaRPr lang="ru-RU" sz="2800" b="1" dirty="0">
              <a:solidFill>
                <a:srgbClr val="FFFF00"/>
              </a:solidFill>
              <a:latin typeface="Tahoma" pitchFamily="34" charset="0"/>
              <a:ea typeface="Tahoma" pitchFamily="34" charset="0"/>
              <a:cs typeface="Tahoma" pitchFamily="34"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305800" cy="1224136"/>
          </a:xfrm>
        </p:spPr>
        <p:txBody>
          <a:bodyPr>
            <a:normAutofit fontScale="90000"/>
          </a:bodyPr>
          <a:lstStyle/>
          <a:p>
            <a:r>
              <a:rPr lang="ru-RU" sz="3100" dirty="0" smtClean="0">
                <a:solidFill>
                  <a:schemeClr val="tx1"/>
                </a:solidFill>
                <a:latin typeface="Times New Roman" pitchFamily="18" charset="0"/>
                <a:cs typeface="Times New Roman" pitchFamily="18" charset="0"/>
              </a:rPr>
              <a:t>Использовали ИКТ: </a:t>
            </a:r>
            <a:br>
              <a:rPr lang="ru-RU" sz="31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«Птицы зимнего леса нашего края», </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Презентация «Птицы зимой», «Красная книга ХМАО-Птицы»</a:t>
            </a:r>
            <a:endParaRPr lang="ru-RU" sz="2700" dirty="0"/>
          </a:p>
        </p:txBody>
      </p:sp>
      <p:pic>
        <p:nvPicPr>
          <p:cNvPr id="1027" name="Picture 3" descr="C:\Users\1\Desktop\ФОТО Проект ПТИЦЫ\20170107_121039.jpg"/>
          <p:cNvPicPr>
            <a:picLocks noChangeAspect="1" noChangeArrowheads="1"/>
          </p:cNvPicPr>
          <p:nvPr/>
        </p:nvPicPr>
        <p:blipFill>
          <a:blip r:embed="rId2" cstate="print"/>
          <a:srcRect l="13387" t="9817" r="9838"/>
          <a:stretch>
            <a:fillRect/>
          </a:stretch>
        </p:blipFill>
        <p:spPr bwMode="auto">
          <a:xfrm>
            <a:off x="323528" y="2276872"/>
            <a:ext cx="2880320" cy="189989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Users\1\Documents\Детский сад 1\О ПТИЦАХ\Для презинтаци. Красная книга\КРАСН,книга .Птицы\Птицы из Красн.книги\img0.jpg"/>
          <p:cNvPicPr>
            <a:picLocks noChangeAspect="1" noChangeArrowheads="1"/>
          </p:cNvPicPr>
          <p:nvPr/>
        </p:nvPicPr>
        <p:blipFill>
          <a:blip r:embed="rId3" cstate="print"/>
          <a:srcRect/>
          <a:stretch>
            <a:fillRect/>
          </a:stretch>
        </p:blipFill>
        <p:spPr bwMode="auto">
          <a:xfrm>
            <a:off x="3419872" y="4365104"/>
            <a:ext cx="2839864" cy="212989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Users\1\Documents\Детский сад 1\О ПТИЦАХ\1.О ПТИЦАХ\ПТИЦЫ к папке-раскладушк\ПТИЦЫ к папке-раскладушк\Птицы\slide_1.jpg"/>
          <p:cNvPicPr>
            <a:picLocks noChangeAspect="1" noChangeArrowheads="1"/>
          </p:cNvPicPr>
          <p:nvPr/>
        </p:nvPicPr>
        <p:blipFill>
          <a:blip r:embed="rId4" cstate="print"/>
          <a:srcRect/>
          <a:stretch>
            <a:fillRect/>
          </a:stretch>
        </p:blipFill>
        <p:spPr bwMode="auto">
          <a:xfrm>
            <a:off x="5652120" y="1988840"/>
            <a:ext cx="2627784" cy="1970838"/>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E:\ДЕТСКИЙ САД КОЛОКОЛЬЧИК\Для ПРОЕКТА Зимующие птицы\О ПТИЦАХ\2. ПТИЦЫ\ПТИЦЫ к папке-раскладушк\ПТИЦЫ\0_663a1_cb3983a0_XL.jpg"/>
          <p:cNvPicPr>
            <a:picLocks noChangeAspect="1" noChangeArrowheads="1"/>
          </p:cNvPicPr>
          <p:nvPr/>
        </p:nvPicPr>
        <p:blipFill>
          <a:blip r:embed="rId5" cstate="print"/>
          <a:srcRect t="9838" b="14563"/>
          <a:stretch>
            <a:fillRect/>
          </a:stretch>
        </p:blipFill>
        <p:spPr bwMode="auto">
          <a:xfrm>
            <a:off x="3779912" y="2276872"/>
            <a:ext cx="1235199" cy="1396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E:\ДЕТСКИЙ САД КОЛОКОЛЬЧИК\Для ПРОЕКТА Зимующие птицы\О ПТИЦАХ\2. ПТИЦЫ\ПТИЦЫ к папке-раскладушк\ПТИЦЫ\9.jpg"/>
          <p:cNvPicPr>
            <a:picLocks noChangeAspect="1" noChangeArrowheads="1"/>
          </p:cNvPicPr>
          <p:nvPr/>
        </p:nvPicPr>
        <p:blipFill>
          <a:blip r:embed="rId6" cstate="print"/>
          <a:srcRect l="4596" t="6121" b="11240"/>
          <a:stretch>
            <a:fillRect/>
          </a:stretch>
        </p:blipFill>
        <p:spPr bwMode="auto">
          <a:xfrm>
            <a:off x="6660232" y="4725144"/>
            <a:ext cx="1656184" cy="1077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E:\ДЕТСКИЙ САД КОЛОКОЛЬЧИК\Для ПРОЕКТА Зимующие птицы\О ПТИЦАХ\2. ПТИЦЫ\ПТИЦЫ к папке-раскладушк\ПТИЦЫ\img21.jpg"/>
          <p:cNvPicPr>
            <a:picLocks noChangeAspect="1" noChangeArrowheads="1"/>
          </p:cNvPicPr>
          <p:nvPr/>
        </p:nvPicPr>
        <p:blipFill>
          <a:blip r:embed="rId7" cstate="print"/>
          <a:srcRect l="17394" t="12061" r="10275" b="9357"/>
          <a:stretch>
            <a:fillRect/>
          </a:stretch>
        </p:blipFill>
        <p:spPr bwMode="auto">
          <a:xfrm>
            <a:off x="467544" y="5157192"/>
            <a:ext cx="1590722"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435280" cy="5317200"/>
          </a:xfrm>
        </p:spPr>
        <p:txBody>
          <a:bodyPr>
            <a:normAutofit fontScale="90000"/>
          </a:bodyPr>
          <a:lstStyle/>
          <a:p>
            <a:r>
              <a:rPr lang="ru-RU" sz="2400" dirty="0" smtClean="0">
                <a:solidFill>
                  <a:schemeClr val="tx1"/>
                </a:solidFill>
                <a:latin typeface="Times New Roman" pitchFamily="18" charset="0"/>
                <a:cs typeface="Times New Roman" pitchFamily="18" charset="0"/>
              </a:rPr>
              <a:t>Ситуативные беседы  «Зимующие птицы», «Мы друзья  птиц» , «Как живут пернатые друзья зимой?», «Как правильно подобрать корм для птиц», Рассматривание альбома «Интересное о птицах» .</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Подвижные игры «</a:t>
            </a:r>
            <a:r>
              <a:rPr lang="ru-RU" sz="2400" dirty="0" err="1" smtClean="0">
                <a:solidFill>
                  <a:schemeClr val="tx1"/>
                </a:solidFill>
                <a:latin typeface="Times New Roman" pitchFamily="18" charset="0"/>
                <a:cs typeface="Times New Roman" pitchFamily="18" charset="0"/>
              </a:rPr>
              <a:t>Совушка</a:t>
            </a:r>
            <a:r>
              <a:rPr lang="ru-RU" sz="2400" dirty="0" smtClean="0">
                <a:solidFill>
                  <a:schemeClr val="tx1"/>
                </a:solidFill>
                <a:latin typeface="Times New Roman" pitchFamily="18" charset="0"/>
                <a:cs typeface="Times New Roman" pitchFamily="18" charset="0"/>
              </a:rPr>
              <a:t>» , «Перелёт птиц», «Воробушки и кот» , «Снегири», «Пингвины на льдине», «Воробушки и автомобиль», «Гуси-лебеди», «Охотник и утки»</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Настольные игры: «Зоологическое лото» , «Зимующие птицы» </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Пальчиковая игра «Десять птичек — стайка», «Покормите птиц», «Снегири»</a:t>
            </a:r>
            <a:r>
              <a:rPr lang="ru-RU" sz="2400" b="1" dirty="0" smtClean="0"/>
              <a:t> </a:t>
            </a:r>
            <a:r>
              <a:rPr lang="ru-RU" sz="2400" dirty="0" smtClean="0">
                <a:solidFill>
                  <a:schemeClr val="tx1"/>
                </a:solidFill>
                <a:latin typeface="Times New Roman" pitchFamily="18" charset="0"/>
                <a:cs typeface="Times New Roman" pitchFamily="18" charset="0"/>
              </a:rPr>
              <a:t>«Дятел»,  </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Дидактические игры: "Угадай птицу по описанию», «Угадай птиц», «Третий лишний (птицы)», "Назови птичку, которой не стало" </a:t>
            </a:r>
            <a:r>
              <a:rPr lang="ru-RU" sz="2400" b="1" dirty="0" smtClean="0">
                <a:solidFill>
                  <a:schemeClr val="tx1"/>
                </a:solidFill>
                <a:latin typeface="Times New Roman" pitchFamily="18" charset="0"/>
                <a:cs typeface="Times New Roman" pitchFamily="18" charset="0"/>
              </a:rPr>
              <a:t> </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 Развивающие игры «Птичья столовая», «Назови части птиц», «Угадай птиц» </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Артикуляционная гимнастика</a:t>
            </a:r>
            <a:r>
              <a:rPr lang="ru-RU" sz="2400" b="1" dirty="0" smtClean="0"/>
              <a:t> : </a:t>
            </a:r>
            <a:r>
              <a:rPr lang="ru-RU" sz="2400" dirty="0" smtClean="0">
                <a:solidFill>
                  <a:schemeClr val="tx1"/>
                </a:solidFill>
                <a:latin typeface="Times New Roman" pitchFamily="18" charset="0"/>
                <a:cs typeface="Times New Roman" pitchFamily="18" charset="0"/>
              </a:rPr>
              <a:t>«Уточка»,</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Сюжетно-ролевая игра  «Птичья столовая»</a:t>
            </a:r>
            <a:r>
              <a:rPr lang="ru-RU" sz="1800" dirty="0" smtClean="0"/>
              <a:t/>
            </a:r>
            <a:br>
              <a:rPr lang="ru-RU" sz="1800" dirty="0" smtClean="0"/>
            </a:br>
            <a:endParaRPr lang="ru-RU" sz="20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ПТИЦЫ к папке-раскладушк\img67.jpg"/>
          <p:cNvPicPr>
            <a:picLocks noChangeAspect="1" noChangeArrowheads="1"/>
          </p:cNvPicPr>
          <p:nvPr/>
        </p:nvPicPr>
        <p:blipFill>
          <a:blip r:embed="rId2" cstate="print"/>
          <a:srcRect/>
          <a:stretch>
            <a:fillRect/>
          </a:stretch>
        </p:blipFill>
        <p:spPr bwMode="auto">
          <a:xfrm>
            <a:off x="395536" y="476672"/>
            <a:ext cx="3465579" cy="2599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1\Desktop\ПТИЦЫ к папке-раскладушк\119380395_large_qvi8YjSLr5U (1).jpg"/>
          <p:cNvPicPr>
            <a:picLocks noChangeAspect="1" noChangeArrowheads="1"/>
          </p:cNvPicPr>
          <p:nvPr/>
        </p:nvPicPr>
        <p:blipFill>
          <a:blip r:embed="rId3" cstate="print"/>
          <a:srcRect/>
          <a:stretch>
            <a:fillRect/>
          </a:stretch>
        </p:blipFill>
        <p:spPr bwMode="auto">
          <a:xfrm>
            <a:off x="4499992" y="548680"/>
            <a:ext cx="3995936" cy="282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C:\Users\1\Desktop\ПТИЦЫ к папке-раскладушк\img8 (1).jpg"/>
          <p:cNvPicPr>
            <a:picLocks noChangeAspect="1" noChangeArrowheads="1"/>
          </p:cNvPicPr>
          <p:nvPr/>
        </p:nvPicPr>
        <p:blipFill>
          <a:blip r:embed="rId4" cstate="print"/>
          <a:srcRect/>
          <a:stretch>
            <a:fillRect/>
          </a:stretch>
        </p:blipFill>
        <p:spPr bwMode="auto">
          <a:xfrm>
            <a:off x="467544" y="3717032"/>
            <a:ext cx="3441576" cy="2581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1\Desktop\ФОТО Проект ПТИЦЫ\ФОТО Рисуем птиц\20161122_081619.jpg"/>
          <p:cNvPicPr>
            <a:picLocks noChangeAspect="1" noChangeArrowheads="1"/>
          </p:cNvPicPr>
          <p:nvPr/>
        </p:nvPicPr>
        <p:blipFill>
          <a:blip r:embed="rId5" cstate="print"/>
          <a:srcRect/>
          <a:stretch>
            <a:fillRect/>
          </a:stretch>
        </p:blipFill>
        <p:spPr bwMode="auto">
          <a:xfrm>
            <a:off x="4716016" y="4149080"/>
            <a:ext cx="3384376" cy="1900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237080"/>
          </a:xfrm>
        </p:spPr>
        <p:txBody>
          <a:bodyPr>
            <a:normAutofit fontScale="90000"/>
          </a:bodyPr>
          <a:lstStyle/>
          <a:p>
            <a:r>
              <a:rPr lang="ru-RU" sz="2200" b="1" dirty="0" smtClean="0">
                <a:latin typeface="Times New Roman" pitchFamily="18" charset="0"/>
                <a:cs typeface="Times New Roman" pitchFamily="18" charset="0"/>
              </a:rPr>
              <a:t>Что творится у кормушки,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И кого тут только нет…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Две синички – две подружки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Прилетели на обед.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Воробьи щебечут дружно,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Их сегодня целых семь.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Подкрепиться птичкам нужно,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Очень уж холодный день.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Каждый день зимой холодной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Мы даем такой обед.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Не дадим смертью голодной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Нашим птичкам умереть!</a:t>
            </a:r>
            <a:r>
              <a:rPr lang="ru-RU" dirty="0" smtClean="0"/>
              <a:t/>
            </a:r>
            <a:br>
              <a:rPr lang="ru-RU" dirty="0" smtClean="0"/>
            </a:br>
            <a:endParaRPr lang="ru-RU" dirty="0"/>
          </a:p>
        </p:txBody>
      </p:sp>
      <p:pic>
        <p:nvPicPr>
          <p:cNvPr id="1026" name="Picture 2" descr="C:\Users\1\Desktop\ФОТО Проект ПТИЦЫ\Кормим птиц\20161122_121332.jpg"/>
          <p:cNvPicPr>
            <a:picLocks noChangeAspect="1" noChangeArrowheads="1"/>
          </p:cNvPicPr>
          <p:nvPr/>
        </p:nvPicPr>
        <p:blipFill>
          <a:blip r:embed="rId2" cstate="print"/>
          <a:srcRect b="39054"/>
          <a:stretch>
            <a:fillRect/>
          </a:stretch>
        </p:blipFill>
        <p:spPr bwMode="auto">
          <a:xfrm>
            <a:off x="4067944" y="404664"/>
            <a:ext cx="2429572" cy="2636912"/>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pic>
        <p:nvPicPr>
          <p:cNvPr id="1027" name="Picture 3" descr="C:\Users\1\Desktop\ФОТО Проект ПТИЦЫ\Кормим птиц\IMG_20161123_111216.jpg"/>
          <p:cNvPicPr>
            <a:picLocks noChangeAspect="1" noChangeArrowheads="1"/>
          </p:cNvPicPr>
          <p:nvPr/>
        </p:nvPicPr>
        <p:blipFill>
          <a:blip r:embed="rId3" cstate="print"/>
          <a:srcRect/>
          <a:stretch>
            <a:fillRect/>
          </a:stretch>
        </p:blipFill>
        <p:spPr bwMode="auto">
          <a:xfrm>
            <a:off x="899592" y="4365104"/>
            <a:ext cx="1296144" cy="2304256"/>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pic>
        <p:nvPicPr>
          <p:cNvPr id="1028" name="Picture 4" descr="C:\Users\1\Desktop\ФОТО Проект ПТИЦЫ\Кормим птиц\IMG_20161123_111547.jpg"/>
          <p:cNvPicPr>
            <a:picLocks noChangeAspect="1" noChangeArrowheads="1"/>
          </p:cNvPicPr>
          <p:nvPr/>
        </p:nvPicPr>
        <p:blipFill>
          <a:blip r:embed="rId4" cstate="print"/>
          <a:srcRect/>
          <a:stretch>
            <a:fillRect/>
          </a:stretch>
        </p:blipFill>
        <p:spPr bwMode="auto">
          <a:xfrm>
            <a:off x="5796136" y="3789040"/>
            <a:ext cx="1424757" cy="2532901"/>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9" name="Picture 5" descr="C:\Users\1\Desktop\ФОТО Проект ПТИЦЫ\Кормим птиц\IMG_20161123_111739.jpg"/>
          <p:cNvPicPr>
            <a:picLocks noChangeAspect="1" noChangeArrowheads="1"/>
          </p:cNvPicPr>
          <p:nvPr/>
        </p:nvPicPr>
        <p:blipFill>
          <a:blip r:embed="rId5" cstate="print"/>
          <a:srcRect/>
          <a:stretch>
            <a:fillRect/>
          </a:stretch>
        </p:blipFill>
        <p:spPr bwMode="auto">
          <a:xfrm>
            <a:off x="7524328" y="3284984"/>
            <a:ext cx="1064717" cy="1892830"/>
          </a:xfrm>
          <a:prstGeom prst="round2DiagRect">
            <a:avLst>
              <a:gd name="adj1" fmla="val 16667"/>
              <a:gd name="adj2" fmla="val 0"/>
            </a:avLst>
          </a:prstGeom>
          <a:ln w="88900" cap="sq">
            <a:solidFill>
              <a:schemeClr val="bg2">
                <a:lumMod val="90000"/>
              </a:schemeClr>
            </a:solidFill>
            <a:miter lim="800000"/>
          </a:ln>
          <a:effectLst>
            <a:outerShdw blurRad="254000" algn="tl" rotWithShape="0">
              <a:srgbClr val="000000">
                <a:alpha val="43000"/>
              </a:srgbClr>
            </a:outerShdw>
          </a:effectLst>
        </p:spPr>
      </p:pic>
      <p:pic>
        <p:nvPicPr>
          <p:cNvPr id="1030" name="Picture 6" descr="C:\Users\1\Desktop\ФОТО Проект ПТИЦЫ\Кормим птиц\IMG_20161123_111243.jpg"/>
          <p:cNvPicPr>
            <a:picLocks noChangeAspect="1" noChangeArrowheads="1"/>
          </p:cNvPicPr>
          <p:nvPr/>
        </p:nvPicPr>
        <p:blipFill>
          <a:blip r:embed="rId6" cstate="print"/>
          <a:srcRect/>
          <a:stretch>
            <a:fillRect/>
          </a:stretch>
        </p:blipFill>
        <p:spPr bwMode="auto">
          <a:xfrm>
            <a:off x="7164288" y="548680"/>
            <a:ext cx="1352749" cy="2404887"/>
          </a:xfrm>
          <a:prstGeom prst="snip2DiagRect">
            <a:avLst/>
          </a:prstGeom>
          <a:solidFill>
            <a:srgbClr val="FFFFFF">
              <a:shade val="85000"/>
            </a:srgbClr>
          </a:solidFill>
          <a:ln w="889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1" name="Picture 7" descr="C:\Users\1\Desktop\ФОТО Проект ПТИЦЫ\Кормим птиц\IMG_20161123_111418.jpg"/>
          <p:cNvPicPr>
            <a:picLocks noChangeAspect="1" noChangeArrowheads="1"/>
          </p:cNvPicPr>
          <p:nvPr/>
        </p:nvPicPr>
        <p:blipFill>
          <a:blip r:embed="rId7" cstate="print"/>
          <a:srcRect/>
          <a:stretch>
            <a:fillRect/>
          </a:stretch>
        </p:blipFill>
        <p:spPr bwMode="auto">
          <a:xfrm>
            <a:off x="4283968" y="3356992"/>
            <a:ext cx="1152128" cy="2048227"/>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pic>
        <p:nvPicPr>
          <p:cNvPr id="1032" name="Picture 8" descr="C:\Users\1\Desktop\ФОТО Проект ПТИЦЫ\Кормим птиц\IMG_20161123_112810.jpg"/>
          <p:cNvPicPr>
            <a:picLocks noChangeAspect="1" noChangeArrowheads="1"/>
          </p:cNvPicPr>
          <p:nvPr/>
        </p:nvPicPr>
        <p:blipFill>
          <a:blip r:embed="rId8" cstate="print"/>
          <a:srcRect/>
          <a:stretch>
            <a:fillRect/>
          </a:stretch>
        </p:blipFill>
        <p:spPr bwMode="auto">
          <a:xfrm>
            <a:off x="2684390" y="4365104"/>
            <a:ext cx="1296144" cy="2304256"/>
          </a:xfrm>
          <a:prstGeom prst="snip2DiagRect">
            <a:avLst/>
          </a:prstGeom>
          <a:solidFill>
            <a:srgbClr val="FFFFFF">
              <a:shade val="85000"/>
            </a:srgbClr>
          </a:solidFill>
          <a:ln w="88900" cap="sq">
            <a:solidFill>
              <a:schemeClr val="bg2">
                <a:lumMod val="2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А ЗНАЕТЕ ЛИ ВЫ?</a:t>
            </a:r>
            <a:br>
              <a:rPr lang="ru-RU"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Дети совместно с родителями находили интересные факты о птицах Югры. Каждый поделился информацией  о проделанной работе .</a:t>
            </a:r>
            <a:endParaRPr lang="ru-RU" sz="2700" b="1" dirty="0">
              <a:latin typeface="Times New Roman" pitchFamily="18" charset="0"/>
              <a:cs typeface="Times New Roman" pitchFamily="18" charset="0"/>
            </a:endParaRPr>
          </a:p>
        </p:txBody>
      </p:sp>
      <p:pic>
        <p:nvPicPr>
          <p:cNvPr id="2051" name="Picture 3" descr="C:\Users\1\Desktop\ФОТО Проект ПТИЦЫ\Фото дети рассказ. о своих птицах\IMG_20161121_090623.jpg"/>
          <p:cNvPicPr>
            <a:picLocks noChangeAspect="1" noChangeArrowheads="1"/>
          </p:cNvPicPr>
          <p:nvPr/>
        </p:nvPicPr>
        <p:blipFill>
          <a:blip r:embed="rId2" cstate="print"/>
          <a:srcRect/>
          <a:stretch>
            <a:fillRect/>
          </a:stretch>
        </p:blipFill>
        <p:spPr bwMode="auto">
          <a:xfrm>
            <a:off x="1259632" y="2420888"/>
            <a:ext cx="2009822" cy="3573016"/>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descr="C:\Users\1\Desktop\ФОТО Проект ПТИЦЫ\Фото дети рассказ. о своих птицах\IMG_20161121_090629.jpg"/>
          <p:cNvPicPr>
            <a:picLocks noChangeAspect="1" noChangeArrowheads="1"/>
          </p:cNvPicPr>
          <p:nvPr/>
        </p:nvPicPr>
        <p:blipFill>
          <a:blip r:embed="rId3" cstate="print"/>
          <a:srcRect/>
          <a:stretch>
            <a:fillRect/>
          </a:stretch>
        </p:blipFill>
        <p:spPr bwMode="auto">
          <a:xfrm>
            <a:off x="5436096" y="1916832"/>
            <a:ext cx="2063828" cy="3669028"/>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3" descr="C:\Users\1\Downloads\859808_html_6cdaf45a.png"/>
          <p:cNvPicPr>
            <a:picLocks noChangeAspect="1" noChangeArrowheads="1"/>
          </p:cNvPicPr>
          <p:nvPr/>
        </p:nvPicPr>
        <p:blipFill>
          <a:blip r:embed="rId4" cstate="print"/>
          <a:srcRect t="10464"/>
          <a:stretch>
            <a:fillRect/>
          </a:stretch>
        </p:blipFill>
        <p:spPr bwMode="auto">
          <a:xfrm>
            <a:off x="3275856" y="1484784"/>
            <a:ext cx="2088232" cy="1614165"/>
          </a:xfrm>
          <a:prstGeom prst="rect">
            <a:avLst/>
          </a:prstGeom>
          <a:noFill/>
        </p:spPr>
      </p:pic>
      <p:pic>
        <p:nvPicPr>
          <p:cNvPr id="7" name="Picture 3" descr="C:\Users\1\Downloads\b5c14b27778c5e39b201cf8faf35f22b.jpg"/>
          <p:cNvPicPr>
            <a:picLocks noChangeAspect="1" noChangeArrowheads="1"/>
          </p:cNvPicPr>
          <p:nvPr/>
        </p:nvPicPr>
        <p:blipFill>
          <a:blip r:embed="rId5" cstate="print"/>
          <a:srcRect/>
          <a:stretch>
            <a:fillRect/>
          </a:stretch>
        </p:blipFill>
        <p:spPr bwMode="auto">
          <a:xfrm>
            <a:off x="7740352" y="3861048"/>
            <a:ext cx="1152128" cy="87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1\Desktop\ФОТО Проект ПТИЦЫ\ФОТО Рисуем птиц\20161122_095205.jpg"/>
          <p:cNvPicPr>
            <a:picLocks noChangeAspect="1" noChangeArrowheads="1"/>
          </p:cNvPicPr>
          <p:nvPr/>
        </p:nvPicPr>
        <p:blipFill>
          <a:blip r:embed="rId2" cstate="print"/>
          <a:srcRect/>
          <a:stretch>
            <a:fillRect/>
          </a:stretch>
        </p:blipFill>
        <p:spPr bwMode="auto">
          <a:xfrm>
            <a:off x="6804248" y="692696"/>
            <a:ext cx="2339752" cy="1440160"/>
          </a:xfrm>
          <a:prstGeom prst="ellipse">
            <a:avLst/>
          </a:prstGeom>
          <a:ln>
            <a:noFill/>
          </a:ln>
          <a:effectLst>
            <a:softEdge rad="112500"/>
          </a:effectLst>
        </p:spPr>
      </p:pic>
      <p:sp>
        <p:nvSpPr>
          <p:cNvPr id="2" name="Заголовок 1"/>
          <p:cNvSpPr>
            <a:spLocks noGrp="1"/>
          </p:cNvSpPr>
          <p:nvPr>
            <p:ph type="title"/>
          </p:nvPr>
        </p:nvSpPr>
        <p:spPr>
          <a:xfrm>
            <a:off x="467544" y="764704"/>
            <a:ext cx="8305800" cy="1143000"/>
          </a:xfrm>
        </p:spPr>
        <p:txBody>
          <a:bodyPr>
            <a:normAutofit fontScale="90000"/>
          </a:bodyPr>
          <a:lstStyle/>
          <a:p>
            <a:r>
              <a:rPr lang="ru-RU" b="1" dirty="0" smtClean="0">
                <a:latin typeface="Times New Roman" pitchFamily="18" charset="0"/>
                <a:cs typeface="Times New Roman" pitchFamily="18" charset="0"/>
              </a:rPr>
              <a:t>РИСОВАНИЕ « ПТИЦЫ НА КОРМУШКЕ»</a:t>
            </a:r>
            <a:br>
              <a:rPr lang="ru-RU"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Дети свои наблюдения отобразили в рисунках.</a:t>
            </a:r>
            <a:endParaRPr lang="ru-RU" sz="2700" b="1" dirty="0">
              <a:latin typeface="Times New Roman" pitchFamily="18" charset="0"/>
              <a:cs typeface="Times New Roman" pitchFamily="18" charset="0"/>
            </a:endParaRPr>
          </a:p>
        </p:txBody>
      </p:sp>
      <p:pic>
        <p:nvPicPr>
          <p:cNvPr id="4098" name="Picture 2" descr="C:\Users\1\Desktop\ФОТО Проект ПТИЦЫ\ФОТО Рисуем птиц\20161122_095147.jpg"/>
          <p:cNvPicPr>
            <a:picLocks noChangeAspect="1" noChangeArrowheads="1"/>
          </p:cNvPicPr>
          <p:nvPr/>
        </p:nvPicPr>
        <p:blipFill>
          <a:blip r:embed="rId3" cstate="print"/>
          <a:srcRect/>
          <a:stretch>
            <a:fillRect/>
          </a:stretch>
        </p:blipFill>
        <p:spPr bwMode="auto">
          <a:xfrm>
            <a:off x="395536" y="2060848"/>
            <a:ext cx="1102963" cy="1964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descr="C:\Users\1\Desktop\ФОТО Проект ПТИЦЫ\ФОТО Рисуем птиц\20161122_095156.jpg"/>
          <p:cNvPicPr>
            <a:picLocks noChangeAspect="1" noChangeArrowheads="1"/>
          </p:cNvPicPr>
          <p:nvPr/>
        </p:nvPicPr>
        <p:blipFill>
          <a:blip r:embed="rId4" cstate="print"/>
          <a:srcRect/>
          <a:stretch>
            <a:fillRect/>
          </a:stretch>
        </p:blipFill>
        <p:spPr bwMode="auto">
          <a:xfrm>
            <a:off x="3851920" y="2171562"/>
            <a:ext cx="1008112" cy="1795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3" name="Picture 7" descr="C:\Users\1\Desktop\ФОТО Проект ПТИЦЫ\ФОТО Рисуем птиц\20161122_095244.jpg"/>
          <p:cNvPicPr>
            <a:picLocks noChangeAspect="1" noChangeArrowheads="1"/>
          </p:cNvPicPr>
          <p:nvPr/>
        </p:nvPicPr>
        <p:blipFill>
          <a:blip r:embed="rId5" cstate="print"/>
          <a:srcRect/>
          <a:stretch>
            <a:fillRect/>
          </a:stretch>
        </p:blipFill>
        <p:spPr bwMode="auto">
          <a:xfrm>
            <a:off x="2339752" y="2060848"/>
            <a:ext cx="1133428" cy="2018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5" descr="C:\Users\1\Desktop\ФОТО Проект ПТИЦЫ\ФОТО Рисуем птиц\20161122_095212.jpg"/>
          <p:cNvPicPr>
            <a:picLocks noChangeAspect="1" noChangeArrowheads="1"/>
          </p:cNvPicPr>
          <p:nvPr/>
        </p:nvPicPr>
        <p:blipFill>
          <a:blip r:embed="rId6" cstate="print"/>
          <a:srcRect/>
          <a:stretch>
            <a:fillRect/>
          </a:stretch>
        </p:blipFill>
        <p:spPr bwMode="auto">
          <a:xfrm>
            <a:off x="7740352" y="2204864"/>
            <a:ext cx="1152128" cy="2051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descr="C:\Users\1\Desktop\ФОТО Проект ПТИЦЫ\ФОТО Рисуем птиц\20161122_095234.jpg"/>
          <p:cNvPicPr>
            <a:picLocks noChangeAspect="1" noChangeArrowheads="1"/>
          </p:cNvPicPr>
          <p:nvPr/>
        </p:nvPicPr>
        <p:blipFill>
          <a:blip r:embed="rId7" cstate="print"/>
          <a:srcRect/>
          <a:stretch>
            <a:fillRect/>
          </a:stretch>
        </p:blipFill>
        <p:spPr bwMode="auto">
          <a:xfrm>
            <a:off x="3635896" y="4581128"/>
            <a:ext cx="1130658" cy="201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4" name="Picture 8" descr="C:\Users\1\Desktop\ФОТО Проект ПТИЦЫ\ФОТО Рисуем птиц\20161122_095250.jpg"/>
          <p:cNvPicPr>
            <a:picLocks noChangeAspect="1" noChangeArrowheads="1"/>
          </p:cNvPicPr>
          <p:nvPr/>
        </p:nvPicPr>
        <p:blipFill>
          <a:blip r:embed="rId8" cstate="print"/>
          <a:srcRect/>
          <a:stretch>
            <a:fillRect/>
          </a:stretch>
        </p:blipFill>
        <p:spPr bwMode="auto">
          <a:xfrm>
            <a:off x="899592" y="4365104"/>
            <a:ext cx="1277444" cy="227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5" name="Picture 9" descr="C:\Users\1\Desktop\ФОТО Проект ПТИЦЫ\ФОТО Рисуем птиц\20161122_095305.jpg"/>
          <p:cNvPicPr>
            <a:picLocks noChangeAspect="1" noChangeArrowheads="1"/>
          </p:cNvPicPr>
          <p:nvPr/>
        </p:nvPicPr>
        <p:blipFill>
          <a:blip r:embed="rId9" cstate="print"/>
          <a:srcRect/>
          <a:stretch>
            <a:fillRect/>
          </a:stretch>
        </p:blipFill>
        <p:spPr bwMode="auto">
          <a:xfrm>
            <a:off x="5364088" y="2132856"/>
            <a:ext cx="1493468" cy="265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6" name="Picture 10" descr="C:\Users\1\Desktop\ФОТО Проект ПТИЦЫ\ФОТО Рисуем птиц\20161122_095309.jpg"/>
          <p:cNvPicPr>
            <a:picLocks noChangeAspect="1" noChangeArrowheads="1"/>
          </p:cNvPicPr>
          <p:nvPr/>
        </p:nvPicPr>
        <p:blipFill>
          <a:blip r:embed="rId10" cstate="print"/>
          <a:srcRect/>
          <a:stretch>
            <a:fillRect/>
          </a:stretch>
        </p:blipFill>
        <p:spPr bwMode="auto">
          <a:xfrm>
            <a:off x="6156176" y="5157192"/>
            <a:ext cx="2267744" cy="1273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1196752"/>
          </a:xfrm>
        </p:spPr>
        <p:txBody>
          <a:bodyPr>
            <a:normAutofit fontScale="90000"/>
          </a:bodyPr>
          <a:lstStyle/>
          <a:p>
            <a:pPr algn="ctr"/>
            <a:r>
              <a:rPr lang="ru-RU" sz="4500" dirty="0" smtClean="0">
                <a:solidFill>
                  <a:srgbClr val="04617B"/>
                </a:solidFill>
                <a:latin typeface="Times New Roman" pitchFamily="18" charset="0"/>
                <a:cs typeface="Times New Roman" pitchFamily="18" charset="0"/>
              </a:rPr>
              <a:t>«Птицы </a:t>
            </a:r>
            <a:r>
              <a:rPr lang="ru-RU" sz="4500" dirty="0">
                <a:solidFill>
                  <a:srgbClr val="04617B"/>
                </a:solidFill>
                <a:latin typeface="Times New Roman" pitchFamily="18" charset="0"/>
                <a:cs typeface="Times New Roman" pitchFamily="18" charset="0"/>
              </a:rPr>
              <a:t>на ветках</a:t>
            </a:r>
            <a:r>
              <a:rPr lang="ru-RU" sz="4500" dirty="0" smtClean="0">
                <a:solidFill>
                  <a:srgbClr val="04617B"/>
                </a:solidFill>
                <a:latin typeface="Times New Roman" pitchFamily="18" charset="0"/>
                <a:cs typeface="Times New Roman" pitchFamily="18" charset="0"/>
              </a:rPr>
              <a:t>»</a:t>
            </a:r>
            <a:r>
              <a:rPr lang="ru-RU" sz="4500" dirty="0" smtClean="0">
                <a:solidFill>
                  <a:srgbClr val="04617B"/>
                </a:solidFill>
              </a:rPr>
              <a:t/>
            </a:r>
            <a:br>
              <a:rPr lang="ru-RU" sz="4500" dirty="0" smtClean="0">
                <a:solidFill>
                  <a:srgbClr val="04617B"/>
                </a:solidFill>
              </a:rPr>
            </a:br>
            <a:endParaRPr lang="ru-RU" dirty="0"/>
          </a:p>
        </p:txBody>
      </p:sp>
      <p:pic>
        <p:nvPicPr>
          <p:cNvPr id="3" name="Picture 2" descr="C:\Users\1\Downloads\305c08f6677473ac37d7f8cffae3a3dc.jpg"/>
          <p:cNvPicPr>
            <a:picLocks noChangeAspect="1" noChangeArrowheads="1"/>
          </p:cNvPicPr>
          <p:nvPr/>
        </p:nvPicPr>
        <p:blipFill>
          <a:blip r:embed="rId2" cstate="print"/>
          <a:srcRect t="16532" r="8657"/>
          <a:stretch>
            <a:fillRect/>
          </a:stretch>
        </p:blipFill>
        <p:spPr bwMode="auto">
          <a:xfrm>
            <a:off x="179512" y="188640"/>
            <a:ext cx="1512168" cy="1036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C:\Users\1\Downloads\foto18.png"/>
          <p:cNvPicPr>
            <a:picLocks noChangeAspect="1" noChangeArrowheads="1"/>
          </p:cNvPicPr>
          <p:nvPr/>
        </p:nvPicPr>
        <p:blipFill>
          <a:blip r:embed="rId3" cstate="print"/>
          <a:srcRect t="14301" r="6939" b="41600"/>
          <a:stretch>
            <a:fillRect/>
          </a:stretch>
        </p:blipFill>
        <p:spPr bwMode="auto">
          <a:xfrm>
            <a:off x="7236296" y="188640"/>
            <a:ext cx="1691680" cy="1133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descr="E:\ЗИМУЮЩИЕ ПТИЦЫ\ФОТО ПТИЦЫ ИЗ НИТОК\IMG_20161125_075251.jpg"/>
          <p:cNvPicPr>
            <a:picLocks noChangeAspect="1" noChangeArrowheads="1"/>
          </p:cNvPicPr>
          <p:nvPr/>
        </p:nvPicPr>
        <p:blipFill>
          <a:blip r:embed="rId4" cstate="print"/>
          <a:srcRect t="14162"/>
          <a:stretch>
            <a:fillRect/>
          </a:stretch>
        </p:blipFill>
        <p:spPr bwMode="auto">
          <a:xfrm>
            <a:off x="1259632" y="4005064"/>
            <a:ext cx="1872208" cy="2637226"/>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6" name="Picture 4" descr="E:\ЗИМУЮЩИЕ ПТИЦЫ\ФОТО ПТИЦЫ ИЗ НИТОК\IMG_20161125_095246.jpg"/>
          <p:cNvPicPr>
            <a:picLocks noChangeAspect="1" noChangeArrowheads="1"/>
          </p:cNvPicPr>
          <p:nvPr/>
        </p:nvPicPr>
        <p:blipFill>
          <a:blip r:embed="rId5" cstate="print"/>
          <a:srcRect/>
          <a:stretch>
            <a:fillRect/>
          </a:stretch>
        </p:blipFill>
        <p:spPr bwMode="auto">
          <a:xfrm>
            <a:off x="5940152" y="3933056"/>
            <a:ext cx="1728192" cy="268829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7" name="Picture 5" descr="E:\ЗИМУЮЩИЕ ПТИЦЫ\ФОТО ОРИГАМИ ПТИЦ\IMG_20161201_094820.jpg"/>
          <p:cNvPicPr>
            <a:picLocks noChangeAspect="1" noChangeArrowheads="1"/>
          </p:cNvPicPr>
          <p:nvPr/>
        </p:nvPicPr>
        <p:blipFill>
          <a:blip r:embed="rId6" cstate="print"/>
          <a:srcRect t="28918"/>
          <a:stretch>
            <a:fillRect/>
          </a:stretch>
        </p:blipFill>
        <p:spPr bwMode="auto">
          <a:xfrm>
            <a:off x="1403648" y="980728"/>
            <a:ext cx="2017797" cy="2549858"/>
          </a:xfrm>
          <a:prstGeom prst="roundRect">
            <a:avLst>
              <a:gd name="adj" fmla="val 4167"/>
            </a:avLst>
          </a:prstGeom>
          <a:solidFill>
            <a:srgbClr val="FFFFFF"/>
          </a:solidFill>
          <a:ln w="7620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6" descr="E:\ЗИМУЮЩИЕ ПТИЦЫ\ФОТО ОРИГАМИ ПТИЦ\IMG_20161201_094827.jpg"/>
          <p:cNvPicPr>
            <a:picLocks noChangeAspect="1" noChangeArrowheads="1"/>
          </p:cNvPicPr>
          <p:nvPr/>
        </p:nvPicPr>
        <p:blipFill>
          <a:blip r:embed="rId7" cstate="print"/>
          <a:srcRect t="21495" b="14021"/>
          <a:stretch>
            <a:fillRect/>
          </a:stretch>
        </p:blipFill>
        <p:spPr bwMode="auto">
          <a:xfrm>
            <a:off x="5004048" y="908720"/>
            <a:ext cx="2261268" cy="2592288"/>
          </a:xfrm>
          <a:prstGeom prst="roundRect">
            <a:avLst>
              <a:gd name="adj" fmla="val 4167"/>
            </a:avLst>
          </a:prstGeom>
          <a:solidFill>
            <a:srgbClr val="FFFFFF"/>
          </a:solidFill>
          <a:ln w="7620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Прямоугольник 8"/>
          <p:cNvSpPr/>
          <p:nvPr/>
        </p:nvSpPr>
        <p:spPr>
          <a:xfrm>
            <a:off x="3410047" y="620688"/>
            <a:ext cx="2323906" cy="3416320"/>
          </a:xfrm>
          <a:prstGeom prst="rect">
            <a:avLst/>
          </a:prstGeom>
        </p:spPr>
        <p:txBody>
          <a:bodyPr wrap="square">
            <a:spAutoFit/>
          </a:bodyPr>
          <a:lstStyle/>
          <a:p>
            <a:r>
              <a:rPr lang="ru-RU" b="1" dirty="0" smtClean="0">
                <a:solidFill>
                  <a:schemeClr val="accent6">
                    <a:lumMod val="75000"/>
                  </a:schemeClr>
                </a:solidFill>
                <a:latin typeface="Times New Roman" pitchFamily="18" charset="0"/>
                <a:cs typeface="Times New Roman" pitchFamily="18" charset="0"/>
              </a:rPr>
              <a:t>ОРИГАМИ, </a:t>
            </a: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endParaRPr lang="ru-RU" b="1" dirty="0" smtClean="0">
              <a:solidFill>
                <a:schemeClr val="accent6">
                  <a:lumMod val="75000"/>
                </a:schemeClr>
              </a:solidFill>
              <a:latin typeface="Times New Roman" pitchFamily="18" charset="0"/>
              <a:cs typeface="Times New Roman" pitchFamily="18" charset="0"/>
            </a:endParaRPr>
          </a:p>
          <a:p>
            <a:r>
              <a:rPr lang="ru-RU" b="1" dirty="0" smtClean="0">
                <a:solidFill>
                  <a:schemeClr val="accent6">
                    <a:lumMod val="75000"/>
                  </a:schemeClr>
                </a:solidFill>
                <a:latin typeface="Times New Roman" pitchFamily="18" charset="0"/>
                <a:cs typeface="Times New Roman" pitchFamily="18" charset="0"/>
              </a:rPr>
              <a:t>ИЗ НИТОК</a:t>
            </a:r>
            <a:endParaRPr lang="ru-RU" b="1" dirty="0">
              <a:solidFill>
                <a:schemeClr val="accent6">
                  <a:lumMod val="75000"/>
                </a:schemeClr>
              </a:solidFill>
              <a:latin typeface="Times New Roman" pitchFamily="18" charset="0"/>
              <a:cs typeface="Times New Roman" pitchFamily="18" charset="0"/>
            </a:endParaRPr>
          </a:p>
        </p:txBody>
      </p:sp>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896" y="4509120"/>
            <a:ext cx="1728192" cy="1499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C:\Users\1\Downloads\slide_3.jpg"/>
          <p:cNvPicPr>
            <a:picLocks noChangeAspect="1" noChangeArrowheads="1"/>
          </p:cNvPicPr>
          <p:nvPr/>
        </p:nvPicPr>
        <p:blipFill>
          <a:blip r:embed="rId9" cstate="print"/>
          <a:srcRect l="76253" t="34710" r="5476" b="45800"/>
          <a:stretch>
            <a:fillRect/>
          </a:stretch>
        </p:blipFill>
        <p:spPr bwMode="auto">
          <a:xfrm>
            <a:off x="7524328" y="2852936"/>
            <a:ext cx="1244420" cy="995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305800" cy="2160240"/>
          </a:xfrm>
        </p:spPr>
        <p:txBody>
          <a:bodyPr>
            <a:normAutofit fontScale="90000"/>
          </a:bodyPr>
          <a:lstStyle/>
          <a:p>
            <a:r>
              <a:rPr lang="ru-RU" dirty="0"/>
              <a:t/>
            </a:r>
            <a:br>
              <a:rPr lang="ru-RU" dirty="0"/>
            </a:br>
            <a:r>
              <a:rPr lang="ru-RU" b="1" dirty="0" smtClean="0">
                <a:latin typeface="Times New Roman" pitchFamily="18" charset="0"/>
                <a:cs typeface="Times New Roman" pitchFamily="18" charset="0"/>
              </a:rPr>
              <a:t>НАШИ РОДИТЕЛИ АКТИВНО УЧАСТНИКАМИ ПРОЕКТА. </a:t>
            </a:r>
            <a:endParaRPr lang="ru-RU" b="1" dirty="0">
              <a:latin typeface="Times New Roman" pitchFamily="18" charset="0"/>
              <a:cs typeface="Times New Roman" pitchFamily="18" charset="0"/>
            </a:endParaRPr>
          </a:p>
        </p:txBody>
      </p:sp>
      <p:pic>
        <p:nvPicPr>
          <p:cNvPr id="1026" name="Picture 2" descr="C:\Users\1\Desktop\20161207_104606.jpg"/>
          <p:cNvPicPr>
            <a:picLocks noChangeAspect="1" noChangeArrowheads="1"/>
          </p:cNvPicPr>
          <p:nvPr/>
        </p:nvPicPr>
        <p:blipFill>
          <a:blip r:embed="rId2" cstate="print"/>
          <a:srcRect t="3801" b="11151"/>
          <a:stretch>
            <a:fillRect/>
          </a:stretch>
        </p:blipFill>
        <p:spPr bwMode="auto">
          <a:xfrm>
            <a:off x="467544" y="2708920"/>
            <a:ext cx="2282092" cy="345638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132856"/>
            <a:ext cx="2841625" cy="213360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4" name="Picture 2" descr="E:\ДЕТСКИЙ САД КОЛОКОЛЬЧИК\Для ПРОЕКТА Зимующие птицы\О ПТИЦАХ\ФОТО Проект ПТИЦЫ\ФОТО Для РОДИТЕЛЕЙ\20170109_101423.jpg"/>
          <p:cNvPicPr>
            <a:picLocks noChangeAspect="1" noChangeArrowheads="1"/>
          </p:cNvPicPr>
          <p:nvPr/>
        </p:nvPicPr>
        <p:blipFill>
          <a:blip r:embed="rId4" cstate="print"/>
          <a:srcRect t="8985" b="7906"/>
          <a:stretch>
            <a:fillRect/>
          </a:stretch>
        </p:blipFill>
        <p:spPr bwMode="auto">
          <a:xfrm>
            <a:off x="3995936" y="2132856"/>
            <a:ext cx="1362295" cy="20162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75" name="Picture 3" descr="E:\ДЕТСКИЙ САД КОЛОКОЛЬЧИК\Для ПРОЕКТА Зимующие птицы\О ПТИЦАХ\ФОТО Проект ПТИЦЫ\ФОТО Для РОДИТЕЛЕЙ\20170109_101513.jpg"/>
          <p:cNvPicPr>
            <a:picLocks noChangeAspect="1" noChangeArrowheads="1"/>
          </p:cNvPicPr>
          <p:nvPr/>
        </p:nvPicPr>
        <p:blipFill>
          <a:blip r:embed="rId5" cstate="print"/>
          <a:srcRect t="26657" b="18804"/>
          <a:stretch>
            <a:fillRect/>
          </a:stretch>
        </p:blipFill>
        <p:spPr bwMode="auto">
          <a:xfrm>
            <a:off x="3419872" y="4365104"/>
            <a:ext cx="2160240" cy="2098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descr="E:\ДЕТСКИЙ САД КОЛОКОЛЬЧИК\Для ПРОЕКТА Зимующие птицы\О ПТИЦАХ\ФОТО Проект ПТИЦЫ\ФОТО Для РОДИТЕЛЕЙ\20170109_101352.jpg"/>
          <p:cNvPicPr>
            <a:picLocks noChangeAspect="1" noChangeArrowheads="1"/>
          </p:cNvPicPr>
          <p:nvPr/>
        </p:nvPicPr>
        <p:blipFill>
          <a:blip r:embed="rId6" cstate="print"/>
          <a:srcRect l="37962" r="18906"/>
          <a:stretch>
            <a:fillRect/>
          </a:stretch>
        </p:blipFill>
        <p:spPr bwMode="auto">
          <a:xfrm>
            <a:off x="6588224" y="4581128"/>
            <a:ext cx="1440160" cy="18749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0"/>
            <a:ext cx="1728192" cy="1499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0"/>
            <a:ext cx="1979712" cy="1405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869160"/>
            <a:ext cx="2880320" cy="1749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title"/>
          </p:nvPr>
        </p:nvSpPr>
        <p:spPr>
          <a:xfrm>
            <a:off x="457200" y="704088"/>
            <a:ext cx="8305800" cy="3805032"/>
          </a:xfrm>
        </p:spPr>
        <p:txBody>
          <a:bodyPr>
            <a:normAutofit/>
          </a:bodyPr>
          <a:lstStyle/>
          <a:p>
            <a:pPr algn="ctr"/>
            <a:r>
              <a:rPr lang="ru-RU" sz="5600" b="1" dirty="0" smtClean="0">
                <a:solidFill>
                  <a:srgbClr val="FF0000"/>
                </a:solidFill>
                <a:latin typeface="Times New Roman" pitchFamily="18" charset="0"/>
                <a:cs typeface="Times New Roman" pitchFamily="18" charset="0"/>
              </a:rPr>
              <a:t>ЗАКЛЮЧИТЕЛЬНЫЙ ЭТАП.</a:t>
            </a:r>
            <a:r>
              <a:rPr lang="ru-RU" dirty="0" smtClean="0"/>
              <a:t/>
            </a:r>
            <a:br>
              <a:rPr lang="ru-RU" dirty="0" smtClean="0"/>
            </a:br>
            <a:r>
              <a:rPr lang="ru-RU" sz="2700" b="1" dirty="0" smtClean="0">
                <a:solidFill>
                  <a:schemeClr val="accent1">
                    <a:lumMod val="75000"/>
                  </a:schemeClr>
                </a:solidFill>
                <a:latin typeface="Times New Roman" pitchFamily="18" charset="0"/>
                <a:cs typeface="Times New Roman" pitchFamily="18" charset="0"/>
              </a:rPr>
              <a:t>Изготовление альбома «Птицы нашего края» совместно родители и дети.</a:t>
            </a:r>
            <a:br>
              <a:rPr lang="ru-RU" sz="2700" b="1" dirty="0" smtClean="0">
                <a:solidFill>
                  <a:schemeClr val="accent1">
                    <a:lumMod val="75000"/>
                  </a:schemeClr>
                </a:solidFill>
                <a:latin typeface="Times New Roman" pitchFamily="18" charset="0"/>
                <a:cs typeface="Times New Roman" pitchFamily="18" charset="0"/>
              </a:rPr>
            </a:br>
            <a:r>
              <a:rPr lang="ru-RU" sz="2700" b="1" dirty="0" smtClean="0">
                <a:solidFill>
                  <a:schemeClr val="accent1">
                    <a:lumMod val="75000"/>
                  </a:schemeClr>
                </a:solidFill>
                <a:latin typeface="Times New Roman" pitchFamily="18" charset="0"/>
                <a:cs typeface="Times New Roman" pitchFamily="18" charset="0"/>
              </a:rPr>
              <a:t>Участие родитель в создании «Красная книга Ханты-Мансийского автономного округа- Югры»</a:t>
            </a:r>
            <a:endParaRPr lang="ru-RU" sz="27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1\Downloads\slide_3.jpg"/>
          <p:cNvPicPr>
            <a:picLocks noChangeAspect="1" noChangeArrowheads="1"/>
          </p:cNvPicPr>
          <p:nvPr/>
        </p:nvPicPr>
        <p:blipFill>
          <a:blip r:embed="rId2" cstate="print"/>
          <a:srcRect t="35080" r="77910" b="43501"/>
          <a:stretch>
            <a:fillRect/>
          </a:stretch>
        </p:blipFill>
        <p:spPr bwMode="auto">
          <a:xfrm>
            <a:off x="0" y="188640"/>
            <a:ext cx="1744694" cy="126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6" name="Picture 2" descr="C:\Users\1\Downloads\slide_3.jpg"/>
          <p:cNvPicPr>
            <a:picLocks noChangeAspect="1" noChangeArrowheads="1"/>
          </p:cNvPicPr>
          <p:nvPr/>
        </p:nvPicPr>
        <p:blipFill>
          <a:blip r:embed="rId2" cstate="print"/>
          <a:srcRect l="76253" t="34710" r="5476" b="45800"/>
          <a:stretch>
            <a:fillRect/>
          </a:stretch>
        </p:blipFill>
        <p:spPr bwMode="auto">
          <a:xfrm>
            <a:off x="7360028" y="0"/>
            <a:ext cx="1783972" cy="1427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23528" y="1108752"/>
            <a:ext cx="8305800" cy="6424704"/>
          </a:xfrm>
        </p:spPr>
        <p:txBody>
          <a:bodyPr>
            <a:normAutofit fontScale="90000"/>
          </a:bodyPr>
          <a:lstStyle/>
          <a:p>
            <a:pPr algn="ctr"/>
            <a:r>
              <a:rPr lang="ru-RU" sz="5600" b="1" dirty="0" smtClean="0">
                <a:solidFill>
                  <a:srgbClr val="FF0000"/>
                </a:solidFill>
                <a:latin typeface="Times New Roman" pitchFamily="18" charset="0"/>
                <a:cs typeface="Times New Roman" pitchFamily="18" charset="0"/>
              </a:rPr>
              <a:t>РЕЗУЛЬТАТЫ ПРОЕКТА.</a:t>
            </a:r>
            <a:r>
              <a:rPr lang="ru-RU" dirty="0" smtClean="0"/>
              <a:t/>
            </a:r>
            <a:br>
              <a:rPr lang="ru-RU" dirty="0" smtClean="0"/>
            </a:br>
            <a:r>
              <a:rPr lang="ru-RU" sz="2700" b="1" dirty="0" smtClean="0">
                <a:latin typeface="Times New Roman" pitchFamily="18" charset="0"/>
                <a:cs typeface="Times New Roman" pitchFamily="18" charset="0"/>
              </a:rPr>
              <a:t> -Поставленные задачи были успешно реализованы, через взаимодействие детей, родителей и педагогов. Удалось привлечь родителей и детей к оказанию помощи птицам в трудных зимних условиях.</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У детей расширились и сформировались знания о зимующих птицах нашего края(какие птицы зимующие, чем питаются, строение, внешний вид), повысился познавательный интерес.</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Дети с интересом наблюдают за птицами и  их подкармливали.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 Создали совместно с родителями «Красную книги –Птицы ХМАО»</a:t>
            </a:r>
            <a:r>
              <a:rPr lang="ru-RU" dirty="0" smtClean="0"/>
              <a:t/>
            </a:r>
            <a:br>
              <a:rPr lang="ru-RU" dirty="0" smtClean="0"/>
            </a:br>
            <a:r>
              <a:rPr lang="ru-RU" b="1" dirty="0" smtClean="0"/>
              <a:t> </a:t>
            </a:r>
            <a:r>
              <a:rPr lang="ru-RU" dirty="0" smtClean="0"/>
              <a:t/>
            </a:r>
            <a:br>
              <a:rPr lang="ru-RU" dirty="0" smtClean="0"/>
            </a:br>
            <a:endParaRPr lang="ru-RU"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645024"/>
            <a:ext cx="8507288" cy="4104456"/>
          </a:xfrm>
        </p:spPr>
        <p:txBody>
          <a:bodyPr>
            <a:normAutofit fontScale="90000"/>
          </a:bodyPr>
          <a:lstStyle/>
          <a:p>
            <a:pPr algn="ct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7300" b="1" dirty="0" smtClean="0"/>
              <a:t/>
            </a:r>
            <a:br>
              <a:rPr lang="ru-RU" sz="7300" b="1" dirty="0" smtClean="0"/>
            </a:br>
            <a:r>
              <a:rPr lang="ru-RU" sz="7300" b="1" dirty="0" smtClean="0"/>
              <a:t> </a:t>
            </a:r>
            <a:r>
              <a:rPr lang="ru-RU" sz="7300" b="1" dirty="0" smtClean="0">
                <a:solidFill>
                  <a:srgbClr val="FF0000"/>
                </a:solidFill>
              </a:rPr>
              <a:t>ПАСПОРТ ПРОЕКТА </a:t>
            </a:r>
            <a:r>
              <a:rPr lang="ru-RU" sz="2700" b="1" dirty="0" smtClean="0"/>
              <a:t/>
            </a:r>
            <a:br>
              <a:rPr lang="ru-RU" sz="2700" b="1" dirty="0" smtClean="0"/>
            </a:br>
            <a:r>
              <a:rPr lang="ru-RU" sz="4000" b="1" dirty="0" smtClean="0">
                <a:latin typeface="Monotype Corsiva" pitchFamily="66" charset="0"/>
              </a:rPr>
              <a:t>ТИП  ПРОЕКТА</a:t>
            </a:r>
            <a:r>
              <a:rPr lang="ru-RU" sz="2700" dirty="0" smtClean="0"/>
              <a:t/>
            </a:r>
            <a:br>
              <a:rPr lang="ru-RU" sz="2700" dirty="0" smtClean="0"/>
            </a:br>
            <a:r>
              <a:rPr lang="ru-RU" sz="2700" b="1" dirty="0" smtClean="0">
                <a:solidFill>
                  <a:schemeClr val="tx1"/>
                </a:solidFill>
                <a:latin typeface="Times New Roman" pitchFamily="18" charset="0"/>
                <a:cs typeface="Times New Roman" pitchFamily="18" charset="0"/>
              </a:rPr>
              <a:t>Познавательно-практический</a:t>
            </a:r>
            <a:r>
              <a:rPr lang="ru-RU" sz="2700" u="sng" dirty="0" smtClean="0">
                <a:solidFill>
                  <a:srgbClr val="FF0000"/>
                </a:solidFill>
              </a:rPr>
              <a:t/>
            </a:r>
            <a:br>
              <a:rPr lang="ru-RU" sz="2700" u="sng" dirty="0" smtClean="0">
                <a:solidFill>
                  <a:srgbClr val="FF0000"/>
                </a:solidFill>
              </a:rPr>
            </a:br>
            <a:r>
              <a:rPr lang="ru-RU" sz="4000" b="1" dirty="0" smtClean="0">
                <a:latin typeface="Monotype Corsiva" pitchFamily="66" charset="0"/>
              </a:rPr>
              <a:t>ПО ВРЕМЕНИ</a:t>
            </a:r>
            <a:r>
              <a:rPr lang="ru-RU" sz="2700" b="1" dirty="0" smtClean="0">
                <a:latin typeface="Monotype Corsiva" pitchFamily="66" charset="0"/>
              </a:rPr>
              <a:t/>
            </a:r>
            <a:br>
              <a:rPr lang="ru-RU" sz="2700" b="1" dirty="0" smtClean="0">
                <a:latin typeface="Monotype Corsiva" pitchFamily="66" charset="0"/>
              </a:rPr>
            </a:br>
            <a:r>
              <a:rPr lang="ru-RU" sz="2700" b="1" dirty="0" smtClean="0">
                <a:solidFill>
                  <a:schemeClr val="tx1"/>
                </a:solidFill>
                <a:latin typeface="Times New Roman" pitchFamily="18" charset="0"/>
                <a:cs typeface="Times New Roman" pitchFamily="18" charset="0"/>
              </a:rPr>
              <a:t>Краткосрочный (неделя</a:t>
            </a:r>
            <a:r>
              <a:rPr lang="ru-RU" sz="2700" dirty="0" smtClean="0">
                <a:solidFill>
                  <a:schemeClr val="tx1"/>
                </a:solidFill>
                <a:latin typeface="Times New Roman" pitchFamily="18" charset="0"/>
                <a:cs typeface="Times New Roman" pitchFamily="18" charset="0"/>
              </a:rPr>
              <a:t>)</a:t>
            </a:r>
            <a:br>
              <a:rPr lang="ru-RU" sz="2700" dirty="0" smtClean="0">
                <a:solidFill>
                  <a:schemeClr val="tx1"/>
                </a:solidFill>
                <a:latin typeface="Times New Roman" pitchFamily="18" charset="0"/>
                <a:cs typeface="Times New Roman" pitchFamily="18" charset="0"/>
              </a:rPr>
            </a:br>
            <a:r>
              <a:rPr lang="ru-RU" sz="4000" b="1" dirty="0" smtClean="0">
                <a:latin typeface="Monotype Corsiva" pitchFamily="66" charset="0"/>
                <a:cs typeface="Times New Roman" pitchFamily="18" charset="0"/>
              </a:rPr>
              <a:t>ПО КОЛЛИЧЕСТВУ УЧАСТНИКОВ</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Групповой</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4000" b="1" dirty="0" smtClean="0">
                <a:latin typeface="Monotype Corsiva" pitchFamily="66" charset="0"/>
                <a:cs typeface="Times New Roman" pitchFamily="18" charset="0"/>
              </a:rPr>
              <a:t>УЧАСТНИКИ ПРОЕКТА</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Дети, родители воспитанников, воспитатели.</a:t>
            </a:r>
            <a:r>
              <a:rPr lang="ru-RU" sz="2700" b="1" dirty="0" smtClean="0">
                <a:latin typeface="Monotype Corsiva" pitchFamily="66" charset="0"/>
              </a:rPr>
              <a:t/>
            </a:r>
            <a:br>
              <a:rPr lang="ru-RU" sz="2700" b="1" dirty="0" smtClean="0">
                <a:latin typeface="Monotype Corsiva" pitchFamily="66" charset="0"/>
              </a:rPr>
            </a:br>
            <a:r>
              <a:rPr lang="ru-RU" dirty="0" smtClean="0"/>
              <a:t/>
            </a:r>
            <a:br>
              <a:rPr lang="ru-RU" dirty="0" smtClean="0"/>
            </a:br>
            <a:r>
              <a:rPr lang="ru-RU" dirty="0" smtClean="0"/>
              <a:t/>
            </a:r>
            <a:br>
              <a:rPr lang="ru-RU" dirty="0" smtClean="0"/>
            </a:br>
            <a:endParaRPr lang="ru-RU" dirty="0"/>
          </a:p>
        </p:txBody>
      </p:sp>
      <p:pic>
        <p:nvPicPr>
          <p:cNvPr id="1026" name="Picture 2" descr="C:\Users\1\Downloads\859808_html_6cdaf45a.png"/>
          <p:cNvPicPr>
            <a:picLocks noChangeAspect="1" noChangeArrowheads="1"/>
          </p:cNvPicPr>
          <p:nvPr/>
        </p:nvPicPr>
        <p:blipFill>
          <a:blip r:embed="rId2" cstate="print"/>
          <a:srcRect/>
          <a:stretch>
            <a:fillRect/>
          </a:stretch>
        </p:blipFill>
        <p:spPr bwMode="auto">
          <a:xfrm>
            <a:off x="6588224" y="1844824"/>
            <a:ext cx="2276199" cy="1825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1\Downloads\img6.jpg"/>
          <p:cNvPicPr>
            <a:picLocks noChangeAspect="1" noChangeArrowheads="1"/>
          </p:cNvPicPr>
          <p:nvPr/>
        </p:nvPicPr>
        <p:blipFill>
          <a:blip r:embed="rId3" cstate="print"/>
          <a:srcRect l="34372" t="4200" r="35441" b="17919"/>
          <a:stretch>
            <a:fillRect/>
          </a:stretch>
        </p:blipFill>
        <p:spPr bwMode="auto">
          <a:xfrm>
            <a:off x="683568" y="2060848"/>
            <a:ext cx="1296144"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1\Desktop\ПТИЦЫ к папке-раскладушк\img13.jpg"/>
          <p:cNvPicPr>
            <a:picLocks noChangeAspect="1" noChangeArrowheads="1"/>
          </p:cNvPicPr>
          <p:nvPr/>
        </p:nvPicPr>
        <p:blipFill>
          <a:blip r:embed="rId2" cstate="print">
            <a:lum bright="10000" contrast="-10000"/>
          </a:blip>
          <a:srcRect/>
          <a:stretch>
            <a:fillRect/>
          </a:stretch>
        </p:blipFill>
        <p:spPr bwMode="auto">
          <a:xfrm>
            <a:off x="0" y="0"/>
            <a:ext cx="9144000" cy="6858000"/>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Заголовок 1"/>
          <p:cNvSpPr>
            <a:spLocks noGrp="1"/>
          </p:cNvSpPr>
          <p:nvPr>
            <p:ph type="title"/>
          </p:nvPr>
        </p:nvSpPr>
        <p:spPr>
          <a:xfrm>
            <a:off x="457200" y="1340768"/>
            <a:ext cx="8305800" cy="5517232"/>
          </a:xfrm>
        </p:spPr>
        <p:txBody>
          <a:bodyPr>
            <a:noAutofit/>
          </a:bodyPr>
          <a:lstStyle/>
          <a:p>
            <a:r>
              <a:rPr lang="ru-RU" sz="3600" i="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Этим проектом мы  утвердили гипотезу, что в нашем крае зимуют только приспособленные к выживанию в суровых погодных условиях птицы.</a:t>
            </a:r>
            <a:br>
              <a:rPr lang="ru-RU" sz="3600" i="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br>
            <a:r>
              <a:rPr lang="ru-RU" sz="3600" i="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Сытой птице мороз не страшен.</a:t>
            </a:r>
            <a:br>
              <a:rPr lang="ru-RU" sz="3600" i="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br>
            <a:r>
              <a:rPr lang="ru-RU" sz="3600" i="1"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Главное правило: не забывать подсыпать корм в кормушки. </a:t>
            </a:r>
            <a:r>
              <a:rPr lang="ru-RU" sz="32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a:r>
            <a:br>
              <a:rPr lang="ru-RU" sz="320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br>
            <a:r>
              <a:rPr lang="ru-RU" sz="2800" dirty="0" smtClean="0"/>
              <a:t/>
            </a:r>
            <a:br>
              <a:rPr lang="ru-RU" sz="2800" dirty="0" smtClean="0"/>
            </a:br>
            <a:endParaRPr lang="ru-RU" sz="2800"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32856"/>
            <a:ext cx="8305800" cy="5400600"/>
          </a:xfrm>
        </p:spPr>
        <p:txBody>
          <a:bodyPr>
            <a:normAutofit fontScale="90000"/>
          </a:bodyPr>
          <a:lstStyle/>
          <a:p>
            <a:pPr algn="ctr"/>
            <a:r>
              <a:rPr lang="ru-RU" sz="4800" b="1" dirty="0" smtClean="0">
                <a:solidFill>
                  <a:srgbClr val="FF0000"/>
                </a:solidFill>
                <a:latin typeface="Monotype Corsiva" pitchFamily="66" charset="0"/>
              </a:rPr>
              <a:t>Актуальность проекта</a:t>
            </a:r>
            <a:r>
              <a:rPr lang="ru-RU" sz="4800" b="1" dirty="0" smtClean="0">
                <a:latin typeface="Monotype Corsiva" pitchFamily="66" charset="0"/>
              </a:rPr>
              <a:t/>
            </a:r>
            <a:br>
              <a:rPr lang="ru-RU" sz="4800" b="1" dirty="0" smtClean="0">
                <a:latin typeface="Monotype Corsiva" pitchFamily="66" charset="0"/>
              </a:rPr>
            </a:br>
            <a:r>
              <a:rPr lang="ru-RU" sz="2700" b="1" dirty="0" smtClean="0">
                <a:solidFill>
                  <a:schemeClr val="tx1"/>
                </a:solidFill>
                <a:latin typeface="Times New Roman" pitchFamily="18" charset="0"/>
                <a:cs typeface="Times New Roman" pitchFamily="18" charset="0"/>
              </a:rPr>
              <a:t>Много птиц гибнет зимой: из десяти до весны доживает одна-две. Голодная птица не переносит даже слабых морозов.</a:t>
            </a:r>
            <a:r>
              <a:rPr lang="ru-RU" sz="3600" dirty="0" smtClean="0">
                <a:solidFill>
                  <a:schemeClr val="tx1"/>
                </a:solidFill>
                <a:latin typeface="Times New Roman" pitchFamily="18" charset="0"/>
                <a:cs typeface="Times New Roman" pitchFamily="18" charset="0"/>
              </a:rPr>
              <a:t/>
            </a:r>
            <a:br>
              <a:rPr lang="ru-RU" sz="3600" dirty="0" smtClean="0">
                <a:solidFill>
                  <a:schemeClr val="tx1"/>
                </a:solidFill>
                <a:latin typeface="Times New Roman" pitchFamily="18" charset="0"/>
                <a:cs typeface="Times New Roman" pitchFamily="18" charset="0"/>
              </a:rPr>
            </a:br>
            <a:r>
              <a:rPr lang="ru-RU" sz="4900" b="1" dirty="0" smtClean="0">
                <a:solidFill>
                  <a:srgbClr val="FF0000"/>
                </a:solidFill>
                <a:latin typeface="Monotype Corsiva" pitchFamily="66" charset="0"/>
                <a:cs typeface="Times New Roman" pitchFamily="18" charset="0"/>
              </a:rPr>
              <a:t>Значимая для детей проблема:</a:t>
            </a: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r>
              <a:rPr lang="ru-RU" sz="2700" b="1" dirty="0" smtClean="0">
                <a:solidFill>
                  <a:schemeClr val="tx1"/>
                </a:solidFill>
                <a:latin typeface="Times New Roman" pitchFamily="18" charset="0"/>
                <a:cs typeface="Times New Roman" pitchFamily="18" charset="0"/>
              </a:rPr>
              <a:t>Как же выживают в зимнее время наши друзья-птицы, чем можно помочь им в это трудное время?</a:t>
            </a:r>
            <a:r>
              <a:rPr lang="ru-RU" sz="3600" dirty="0" smtClean="0">
                <a:solidFill>
                  <a:schemeClr val="tx1"/>
                </a:solidFill>
                <a:latin typeface="Times New Roman" pitchFamily="18" charset="0"/>
                <a:cs typeface="Times New Roman" pitchFamily="18" charset="0"/>
              </a:rPr>
              <a:t/>
            </a:r>
            <a:br>
              <a:rPr lang="ru-RU" sz="3600" dirty="0" smtClean="0">
                <a:solidFill>
                  <a:schemeClr val="tx1"/>
                </a:solidFill>
                <a:latin typeface="Times New Roman" pitchFamily="18" charset="0"/>
                <a:cs typeface="Times New Roman" pitchFamily="18" charset="0"/>
              </a:rPr>
            </a:br>
            <a:r>
              <a:rPr lang="ru-RU" sz="4900" b="1" dirty="0" smtClean="0">
                <a:solidFill>
                  <a:srgbClr val="FF0000"/>
                </a:solidFill>
                <a:latin typeface="Monotype Corsiva" pitchFamily="66" charset="0"/>
                <a:cs typeface="Times New Roman" pitchFamily="18" charset="0"/>
              </a:rPr>
              <a:t>Гипотеза проекта:</a:t>
            </a: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r>
              <a:rPr lang="ru-RU" sz="2700" b="1" dirty="0" smtClean="0">
                <a:solidFill>
                  <a:schemeClr val="tx1"/>
                </a:solidFill>
                <a:latin typeface="Times New Roman" pitchFamily="18" charset="0"/>
                <a:cs typeface="Times New Roman" pitchFamily="18" charset="0"/>
              </a:rPr>
              <a:t>Если в течении зимних холодов, постоянно подкармливать птиц, то до весны выживут многие и станут приносить больше пользы, чаще будут радовать своей красотой и пением. В зимний период бескормицы каждый из нас может помочь птицам решить их проблемы.</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endParaRPr lang="ru-RU" sz="4900" b="1" dirty="0">
              <a:latin typeface="Monotype Corsiva" pitchFamily="66" charset="0"/>
              <a:cs typeface="Times New Roman" pitchFamily="18" charset="0"/>
            </a:endParaRPr>
          </a:p>
        </p:txBody>
      </p:sp>
      <p:pic>
        <p:nvPicPr>
          <p:cNvPr id="2050" name="Picture 2" descr="C:\Users\1\Downloads\i.jpg"/>
          <p:cNvPicPr>
            <a:picLocks noChangeAspect="1" noChangeArrowheads="1"/>
          </p:cNvPicPr>
          <p:nvPr/>
        </p:nvPicPr>
        <p:blipFill>
          <a:blip r:embed="rId2" cstate="print"/>
          <a:srcRect l="21379" t="11514" r="16061" b="31347"/>
          <a:stretch>
            <a:fillRect/>
          </a:stretch>
        </p:blipFill>
        <p:spPr bwMode="auto">
          <a:xfrm>
            <a:off x="7380312" y="260648"/>
            <a:ext cx="1368152" cy="936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C:\Users\1\Downloads\1509949_pticy-rossii-sviristel.jpg"/>
          <p:cNvPicPr>
            <a:picLocks noChangeAspect="1" noChangeArrowheads="1"/>
          </p:cNvPicPr>
          <p:nvPr/>
        </p:nvPicPr>
        <p:blipFill>
          <a:blip r:embed="rId3" cstate="print"/>
          <a:srcRect/>
          <a:stretch>
            <a:fillRect/>
          </a:stretch>
        </p:blipFill>
        <p:spPr bwMode="auto">
          <a:xfrm>
            <a:off x="467544" y="3429000"/>
            <a:ext cx="1224136" cy="931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6165304"/>
          </a:xfrm>
        </p:spPr>
        <p:txBody>
          <a:bodyPr>
            <a:normAutofit fontScale="90000"/>
          </a:bodyPr>
          <a:lstStyle/>
          <a:p>
            <a:pPr algn="ct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r>
              <a:rPr lang="ru-RU" sz="4900" b="1" dirty="0" smtClean="0">
                <a:solidFill>
                  <a:srgbClr val="FF0000"/>
                </a:solidFill>
                <a:latin typeface="Monotype Corsiva" pitchFamily="66" charset="0"/>
                <a:cs typeface="Times New Roman" pitchFamily="18" charset="0"/>
              </a:rPr>
              <a:t>ЦЕЛЬ ПРОЕКТА</a:t>
            </a:r>
            <a:r>
              <a:rPr lang="ru-RU" sz="4900" b="1" dirty="0" smtClean="0">
                <a:latin typeface="Monotype Corsiva" pitchFamily="66" charset="0"/>
                <a:cs typeface="Times New Roman" pitchFamily="18" charset="0"/>
              </a:rPr>
              <a:t/>
            </a:r>
            <a:br>
              <a:rPr lang="ru-RU" sz="4900" b="1" dirty="0" smtClean="0">
                <a:latin typeface="Monotype Corsiva" pitchFamily="66"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Закрепить представления  детей о зимующих птицах родного края, их образе жизни, о связи с окружающей средой, роли человека в жизни птиц.</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Привлечь детей и их родителей к природоохранной деятельности и научить их  её организовывать. </a:t>
            </a:r>
            <a:endParaRPr lang="ru-RU" sz="4000" b="1" dirty="0">
              <a:solidFill>
                <a:schemeClr val="tx1"/>
              </a:solidFill>
              <a:latin typeface="Times New Roman" pitchFamily="18" charset="0"/>
              <a:cs typeface="Times New Roman" pitchFamily="18" charset="0"/>
            </a:endParaRPr>
          </a:p>
        </p:txBody>
      </p:sp>
      <p:pic>
        <p:nvPicPr>
          <p:cNvPr id="3074" name="Picture 2" descr="C:\Users\1\Downloads\25774_html_5557bafa.jpg"/>
          <p:cNvPicPr>
            <a:picLocks noChangeAspect="1" noChangeArrowheads="1"/>
          </p:cNvPicPr>
          <p:nvPr/>
        </p:nvPicPr>
        <p:blipFill>
          <a:blip r:embed="rId2" cstate="print"/>
          <a:srcRect t="19907"/>
          <a:stretch>
            <a:fillRect/>
          </a:stretch>
        </p:blipFill>
        <p:spPr bwMode="auto">
          <a:xfrm>
            <a:off x="6839744" y="404664"/>
            <a:ext cx="2304256" cy="1702434"/>
          </a:xfrm>
          <a:prstGeom prst="ellipse">
            <a:avLst/>
          </a:prstGeom>
          <a:ln>
            <a:noFill/>
          </a:ln>
          <a:effectLst>
            <a:softEdge rad="112500"/>
          </a:effectLst>
        </p:spPr>
      </p:pic>
      <p:pic>
        <p:nvPicPr>
          <p:cNvPr id="3075" name="Picture 3" descr="C:\Users\1\Downloads\2419.jpg"/>
          <p:cNvPicPr>
            <a:picLocks noChangeAspect="1" noChangeArrowheads="1"/>
          </p:cNvPicPr>
          <p:nvPr/>
        </p:nvPicPr>
        <p:blipFill>
          <a:blip r:embed="rId3" cstate="print"/>
          <a:srcRect/>
          <a:stretch>
            <a:fillRect/>
          </a:stretch>
        </p:blipFill>
        <p:spPr bwMode="auto">
          <a:xfrm>
            <a:off x="251520" y="548680"/>
            <a:ext cx="2078560" cy="1624740"/>
          </a:xfrm>
          <a:prstGeom prst="ellipse">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153912"/>
          </a:xfrm>
        </p:spPr>
        <p:txBody>
          <a:bodyPr>
            <a:normAutofit fontScale="90000"/>
          </a:bodyPr>
          <a:lstStyle/>
          <a:p>
            <a:pPr algn="ctr"/>
            <a:r>
              <a:rPr lang="ru-RU" sz="4900" b="1" dirty="0" smtClean="0">
                <a:solidFill>
                  <a:srgbClr val="FF0000"/>
                </a:solidFill>
                <a:latin typeface="Monotype Corsiva" pitchFamily="66" charset="0"/>
              </a:rPr>
              <a:t>ЗАДАЧИ  ПРОЕКТА</a:t>
            </a:r>
            <a:r>
              <a:rPr lang="ru-RU" sz="4400" b="1" dirty="0" smtClean="0">
                <a:solidFill>
                  <a:srgbClr val="FF0000"/>
                </a:solidFill>
                <a:latin typeface="Monotype Corsiva" pitchFamily="66" charset="0"/>
              </a:rPr>
              <a:t/>
            </a:r>
            <a:br>
              <a:rPr lang="ru-RU" sz="4400" b="1" dirty="0" smtClean="0">
                <a:solidFill>
                  <a:srgbClr val="FF0000"/>
                </a:solidFill>
                <a:latin typeface="Monotype Corsiva" pitchFamily="66" charset="0"/>
              </a:rPr>
            </a:br>
            <a:r>
              <a:rPr lang="ru-RU" sz="3100" b="1" dirty="0" smtClean="0">
                <a:solidFill>
                  <a:schemeClr val="tx1"/>
                </a:solidFill>
                <a:latin typeface="Times New Roman" pitchFamily="18" charset="0"/>
                <a:cs typeface="Times New Roman" pitchFamily="18" charset="0"/>
              </a:rPr>
              <a:t>Расширить представления детей о зимующих птицах нашего края.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Развивать познавательный интерес и любознательность в процессе наблюдений за повадками птиц.</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Вызвать желание помочь крылатым друзьям в зимнее время года.</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Научить детей правильно подкармливать птиц;</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Воспитывать заботливое отношение к птицам.</a:t>
            </a:r>
            <a:r>
              <a:rPr lang="ru-RU" sz="4000" dirty="0" smtClean="0"/>
              <a:t/>
            </a:r>
            <a:br>
              <a:rPr lang="ru-RU" sz="4000" dirty="0" smtClean="0"/>
            </a:br>
            <a:r>
              <a:rPr lang="ru-RU" sz="4400" b="1" dirty="0" smtClean="0">
                <a:solidFill>
                  <a:srgbClr val="FF0000"/>
                </a:solidFill>
                <a:latin typeface="Monotype Corsiva" pitchFamily="66" charset="0"/>
              </a:rPr>
              <a:t/>
            </a:r>
            <a:br>
              <a:rPr lang="ru-RU" sz="4400" b="1" dirty="0" smtClean="0">
                <a:solidFill>
                  <a:srgbClr val="FF0000"/>
                </a:solidFill>
                <a:latin typeface="Monotype Corsiva" pitchFamily="66" charset="0"/>
              </a:rPr>
            </a:br>
            <a:endParaRPr lang="ru-RU" sz="4400" b="1" dirty="0">
              <a:solidFill>
                <a:srgbClr val="FF0000"/>
              </a:solidFill>
              <a:latin typeface="Monotype Corsiva" pitchFamily="66" charset="0"/>
            </a:endParaRPr>
          </a:p>
        </p:txBody>
      </p:sp>
      <p:pic>
        <p:nvPicPr>
          <p:cNvPr id="4098" name="Picture 2" descr="C:\Users\1\Downloads\8702.jpg"/>
          <p:cNvPicPr>
            <a:picLocks noChangeAspect="1" noChangeArrowheads="1"/>
          </p:cNvPicPr>
          <p:nvPr/>
        </p:nvPicPr>
        <p:blipFill>
          <a:blip r:embed="rId2" cstate="print"/>
          <a:srcRect l="4169" t="11100" r="4120" b="14416"/>
          <a:stretch>
            <a:fillRect/>
          </a:stretch>
        </p:blipFill>
        <p:spPr bwMode="auto">
          <a:xfrm>
            <a:off x="251520" y="260649"/>
            <a:ext cx="1872208" cy="1319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C:\Users\1\Downloads\b5c14b27778c5e39b201cf8faf35f22b.jpg"/>
          <p:cNvPicPr>
            <a:picLocks noChangeAspect="1" noChangeArrowheads="1"/>
          </p:cNvPicPr>
          <p:nvPr/>
        </p:nvPicPr>
        <p:blipFill>
          <a:blip r:embed="rId3" cstate="print"/>
          <a:srcRect/>
          <a:stretch>
            <a:fillRect/>
          </a:stretch>
        </p:blipFill>
        <p:spPr bwMode="auto">
          <a:xfrm>
            <a:off x="7236296" y="315643"/>
            <a:ext cx="1907704" cy="145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1\Desktop\ПРОЕКТ ПТИЦЫ\slide_6.jpg"/>
          <p:cNvPicPr>
            <a:picLocks noChangeAspect="1" noChangeArrowheads="1"/>
          </p:cNvPicPr>
          <p:nvPr/>
        </p:nvPicPr>
        <p:blipFill>
          <a:blip r:embed="rId2" cstate="print"/>
          <a:srcRect/>
          <a:stretch>
            <a:fillRect/>
          </a:stretch>
        </p:blipFill>
        <p:spPr bwMode="auto">
          <a:xfrm>
            <a:off x="-1" y="260648"/>
            <a:ext cx="8796469" cy="65973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descr="C:\Users\1\Desktop\ПРОЕКТ ПТИЦЫ\slide_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ownloads\4a0ec25994531e4e1268ee02b08b3f51_i-3925.jpg"/>
          <p:cNvPicPr>
            <a:picLocks noChangeAspect="1" noChangeArrowheads="1"/>
          </p:cNvPicPr>
          <p:nvPr/>
        </p:nvPicPr>
        <p:blipFill>
          <a:blip r:embed="rId2" cstate="print"/>
          <a:srcRect t="1824" r="1642"/>
          <a:stretch>
            <a:fillRect/>
          </a:stretch>
        </p:blipFill>
        <p:spPr bwMode="auto">
          <a:xfrm>
            <a:off x="2915816" y="4863187"/>
            <a:ext cx="2042046" cy="1994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title"/>
          </p:nvPr>
        </p:nvSpPr>
        <p:spPr>
          <a:xfrm>
            <a:off x="457200" y="260648"/>
            <a:ext cx="8305800" cy="6336704"/>
          </a:xfrm>
        </p:spPr>
        <p:txBody>
          <a:bodyPr>
            <a:normAutofit fontScale="90000"/>
          </a:bodyPr>
          <a:lstStyle/>
          <a:p>
            <a:r>
              <a:rPr lang="ru-RU" b="1" dirty="0" smtClean="0">
                <a:solidFill>
                  <a:srgbClr val="FF0000"/>
                </a:solidFill>
                <a:latin typeface="Times New Roman" pitchFamily="18" charset="0"/>
                <a:cs typeface="Times New Roman" pitchFamily="18" charset="0"/>
              </a:rPr>
              <a:t>ПОДГОТОВИТЕЛЬНЫЙ ЭТАП</a:t>
            </a:r>
            <a:br>
              <a:rPr lang="ru-RU" b="1" dirty="0" smtClean="0">
                <a:solidFill>
                  <a:srgbClr val="FF0000"/>
                </a:solidFill>
                <a:latin typeface="Times New Roman" pitchFamily="18" charset="0"/>
                <a:cs typeface="Times New Roman" pitchFamily="18" charset="0"/>
              </a:rPr>
            </a:br>
            <a:r>
              <a:rPr lang="ru-RU" sz="4400" b="1" dirty="0" smtClean="0">
                <a:latin typeface="Monotype Corsiva" pitchFamily="66" charset="0"/>
                <a:cs typeface="Times New Roman" pitchFamily="18" charset="0"/>
              </a:rPr>
              <a:t>Создание необходимых условий для реализации проекта:</a:t>
            </a:r>
            <a:br>
              <a:rPr lang="ru-RU" sz="4400" b="1" dirty="0" smtClean="0">
                <a:latin typeface="Monotype Corsiva" pitchFamily="66" charset="0"/>
                <a:cs typeface="Times New Roman" pitchFamily="18" charset="0"/>
              </a:rPr>
            </a:br>
            <a:r>
              <a:rPr lang="ru-RU" sz="4400" b="1" dirty="0" smtClean="0">
                <a:latin typeface="Monotype Corsiva" pitchFamily="66" charset="0"/>
                <a:cs typeface="Times New Roman" pitchFamily="18" charset="0"/>
              </a:rPr>
              <a:t>-</a:t>
            </a:r>
            <a:r>
              <a:rPr lang="ru-RU" sz="3100" b="1" dirty="0" smtClean="0">
                <a:solidFill>
                  <a:schemeClr val="tx1"/>
                </a:solidFill>
                <a:latin typeface="Times New Roman" pitchFamily="18" charset="0"/>
                <a:cs typeface="Times New Roman" pitchFamily="18" charset="0"/>
              </a:rPr>
              <a:t>Обсуждение целей и задач с детьми и родителями.</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-Обоснование путей реализации проекта.</a:t>
            </a:r>
            <a:br>
              <a:rPr lang="ru-RU" sz="3100" b="1" dirty="0" smtClean="0">
                <a:solidFill>
                  <a:schemeClr val="tx1"/>
                </a:solidFill>
                <a:latin typeface="Times New Roman" pitchFamily="18" charset="0"/>
                <a:cs typeface="Times New Roman" pitchFamily="18" charset="0"/>
              </a:rPr>
            </a:br>
            <a:r>
              <a:rPr lang="ru-RU" sz="3200" dirty="0" smtClean="0"/>
              <a:t> </a:t>
            </a:r>
            <a:r>
              <a:rPr lang="ru-RU" sz="3100" b="1" dirty="0" smtClean="0">
                <a:solidFill>
                  <a:schemeClr val="tx1"/>
                </a:solidFill>
                <a:latin typeface="Times New Roman" pitchFamily="18" charset="0"/>
                <a:cs typeface="Times New Roman" pitchFamily="18" charset="0"/>
              </a:rPr>
              <a:t>-Подбор материала и оборудования для работы.</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-Сбор информации и литературы о зимующих птицах, подобрать фотографии, презентации по теме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endParaRPr lang="ru-RU" sz="3100" b="1" dirty="0">
              <a:solidFill>
                <a:schemeClr val="tx1"/>
              </a:solidFill>
              <a:latin typeface="Times New Roman" pitchFamily="18" charset="0"/>
              <a:cs typeface="Times New Roman" pitchFamily="18" charset="0"/>
            </a:endParaRPr>
          </a:p>
        </p:txBody>
      </p:sp>
      <p:pic>
        <p:nvPicPr>
          <p:cNvPr id="7170" name="Picture 2" descr="C:\Users\1\Downloads\b5c14b27778c5e39b201cf8faf35f22b.jpg"/>
          <p:cNvPicPr>
            <a:picLocks noChangeAspect="1" noChangeArrowheads="1"/>
          </p:cNvPicPr>
          <p:nvPr/>
        </p:nvPicPr>
        <p:blipFill>
          <a:blip r:embed="rId3" cstate="print"/>
          <a:srcRect/>
          <a:stretch>
            <a:fillRect/>
          </a:stretch>
        </p:blipFill>
        <p:spPr bwMode="auto">
          <a:xfrm>
            <a:off x="7380312" y="764704"/>
            <a:ext cx="1556716" cy="1188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ownloads\birds_flock_Bombycilla_garrulus200810271231.jpg"/>
          <p:cNvPicPr>
            <a:picLocks noChangeAspect="1" noChangeArrowheads="1"/>
          </p:cNvPicPr>
          <p:nvPr/>
        </p:nvPicPr>
        <p:blipFill>
          <a:blip r:embed="rId2" cstate="print"/>
          <a:srcRect/>
          <a:stretch>
            <a:fillRect/>
          </a:stretch>
        </p:blipFill>
        <p:spPr bwMode="auto">
          <a:xfrm>
            <a:off x="251520" y="0"/>
            <a:ext cx="2827075" cy="1823919"/>
          </a:xfrm>
          <a:prstGeom prst="ellipse">
            <a:avLst/>
          </a:prstGeom>
          <a:ln>
            <a:noFill/>
          </a:ln>
          <a:effectLst>
            <a:softEdge rad="112500"/>
          </a:effectLst>
        </p:spPr>
      </p:pic>
      <p:sp>
        <p:nvSpPr>
          <p:cNvPr id="2" name="Заголовок 1"/>
          <p:cNvSpPr>
            <a:spLocks noGrp="1"/>
          </p:cNvSpPr>
          <p:nvPr>
            <p:ph type="title"/>
          </p:nvPr>
        </p:nvSpPr>
        <p:spPr>
          <a:xfrm>
            <a:off x="395536" y="620688"/>
            <a:ext cx="8305800" cy="6237312"/>
          </a:xfrm>
        </p:spPr>
        <p:txBody>
          <a:bodyPr>
            <a:normAutofit/>
          </a:bodyPr>
          <a:lstStyle/>
          <a:p>
            <a:pPr algn="ctr"/>
            <a:r>
              <a:rPr lang="ru-RU" sz="5600" b="1" dirty="0" smtClean="0">
                <a:solidFill>
                  <a:srgbClr val="FF0000"/>
                </a:solidFill>
                <a:latin typeface="Times New Roman" pitchFamily="18" charset="0"/>
                <a:cs typeface="Times New Roman" pitchFamily="18" charset="0"/>
              </a:rPr>
              <a:t>ОСНОВНОЙ ЭТАП </a:t>
            </a:r>
            <a:r>
              <a:rPr lang="ru-RU" dirty="0" smtClean="0"/>
              <a:t>(практическая часть)</a:t>
            </a:r>
            <a:br>
              <a:rPr lang="ru-RU" dirty="0" smtClean="0"/>
            </a:br>
            <a:r>
              <a:rPr lang="ru-RU" sz="2400" dirty="0" smtClean="0">
                <a:solidFill>
                  <a:schemeClr val="tx1"/>
                </a:solidFill>
                <a:latin typeface="Times New Roman" pitchFamily="18" charset="0"/>
                <a:cs typeface="Times New Roman" pitchFamily="18" charset="0"/>
              </a:rPr>
              <a:t>Наблюдение (за воробьем, за птицами на кормушке, сравнение  снегиря и свиристели, Чьи следы?)</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Чтение худ. </a:t>
            </a:r>
            <a:r>
              <a:rPr lang="ru-RU" sz="2400" dirty="0" err="1" smtClean="0">
                <a:solidFill>
                  <a:schemeClr val="tx1"/>
                </a:solidFill>
                <a:latin typeface="Times New Roman" pitchFamily="18" charset="0"/>
                <a:cs typeface="Times New Roman" pitchFamily="18" charset="0"/>
              </a:rPr>
              <a:t>лит-ры</a:t>
            </a:r>
            <a:r>
              <a:rPr lang="ru-RU" sz="2400" dirty="0" smtClean="0">
                <a:solidFill>
                  <a:schemeClr val="tx1"/>
                </a:solidFill>
                <a:latin typeface="Times New Roman" pitchFamily="18" charset="0"/>
                <a:cs typeface="Times New Roman" pitchFamily="18" charset="0"/>
              </a:rPr>
              <a:t> : В.Бианки «Синичкин календарь», Г.Снегирев «Про птиц», Б.Павлов «Кто поет в зимнем лесу», Н. Мамин-Сибиряк «Серая шейка»</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Конструктивно-модельная деятельность  (конструктора, оригами,</a:t>
            </a:r>
            <a:r>
              <a:rPr lang="ru-RU" sz="2400" dirty="0">
                <a:solidFill>
                  <a:prstClr val="black"/>
                </a:solidFill>
                <a:latin typeface="Times New Roman" pitchFamily="18" charset="0"/>
                <a:cs typeface="Times New Roman" pitchFamily="18" charset="0"/>
              </a:rPr>
              <a:t> птицы из ниток</a:t>
            </a:r>
            <a:r>
              <a:rPr lang="ru-RU" sz="2400" dirty="0" smtClean="0">
                <a:solidFill>
                  <a:schemeClr val="tx1"/>
                </a:solidFill>
                <a:latin typeface="Times New Roman" pitchFamily="18" charset="0"/>
                <a:cs typeface="Times New Roman" pitchFamily="18" charset="0"/>
              </a:rPr>
              <a:t> «Птицы на ветках»,)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Развитие речи: </a:t>
            </a:r>
            <a:r>
              <a:rPr lang="ru-RU" sz="2400" dirty="0" smtClean="0">
                <a:solidFill>
                  <a:schemeClr val="tx1"/>
                </a:solidFill>
              </a:rPr>
              <a:t>«</a:t>
            </a:r>
            <a:r>
              <a:rPr lang="ru-RU" sz="2400" dirty="0" smtClean="0">
                <a:solidFill>
                  <a:schemeClr val="tx1"/>
                </a:solidFill>
                <a:latin typeface="Times New Roman" pitchFamily="18" charset="0"/>
                <a:cs typeface="Times New Roman" pitchFamily="18" charset="0"/>
              </a:rPr>
              <a:t>Творческие рассказы о зимующих птицах»</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Рисование «Птицы на кормушке»</a:t>
            </a:r>
            <a:r>
              <a:rPr lang="ru-RU" sz="2400" dirty="0" smtClean="0"/>
              <a:t/>
            </a:r>
            <a:br>
              <a:rPr lang="ru-RU" sz="2400" dirty="0" smtClean="0"/>
            </a:br>
            <a:r>
              <a:rPr lang="ru-RU" sz="2400" dirty="0" smtClean="0"/>
              <a:t> </a:t>
            </a:r>
            <a:endParaRPr lang="ru-RU" sz="2400" dirty="0"/>
          </a:p>
        </p:txBody>
      </p:sp>
      <p:pic>
        <p:nvPicPr>
          <p:cNvPr id="2051" name="Picture 3" descr="C:\Users\1\Downloads\859808_html_6cdaf45a.png"/>
          <p:cNvPicPr>
            <a:picLocks noChangeAspect="1" noChangeArrowheads="1"/>
          </p:cNvPicPr>
          <p:nvPr/>
        </p:nvPicPr>
        <p:blipFill>
          <a:blip r:embed="rId3" cstate="print"/>
          <a:srcRect t="10464"/>
          <a:stretch>
            <a:fillRect/>
          </a:stretch>
        </p:blipFill>
        <p:spPr bwMode="auto">
          <a:xfrm>
            <a:off x="6804248" y="188640"/>
            <a:ext cx="2088232" cy="1614165"/>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669</TotalTime>
  <Words>134</Words>
  <Application>Microsoft Office PowerPoint</Application>
  <PresentationFormat>Экран (4:3)</PresentationFormat>
  <Paragraphs>36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Презентация PowerPoint</vt:lpstr>
      <vt:lpstr>                                              ПАСПОРТ ПРОЕКТА  ТИП  ПРОЕКТА Познавательно-практический ПО ВРЕМЕНИ Краткосрочный (неделя) ПО КОЛЛИЧЕСТВУ УЧАСТНИКОВ Групповой УЧАСТНИКИ ПРОЕКТА Дети, родители воспитанников, воспитатели.   </vt:lpstr>
      <vt:lpstr>Актуальность проекта Много птиц гибнет зимой: из десяти до весны доживает одна-две. Голодная птица не переносит даже слабых морозов. Значимая для детей проблема: Как же выживают в зимнее время наши друзья-птицы, чем можно помочь им в это трудное время? Гипотеза проекта: Если в течении зимних холодов, постоянно подкармливать птиц, то до весны выживут многие и станут приносить больше пользы, чаще будут радовать своей красотой и пением. В зимний период бескормицы каждый из нас может помочь птицам решить их проблемы.  </vt:lpstr>
      <vt:lpstr>  ЦЕЛЬ ПРОЕКТА  Закрепить представления  детей о зимующих птицах родного края, их образе жизни, о связи с окружающей средой, роли человека в жизни птиц. Привлечь детей и их родителей к природоохранной деятельности и научить их  её организовывать. </vt:lpstr>
      <vt:lpstr>ЗАДАЧИ  ПРОЕКТА Расширить представления детей о зимующих птицах нашего края.  Развивать познавательный интерес и любознательность в процессе наблюдений за повадками птиц. Вызвать желание помочь крылатым друзьям в зимнее время года. Научить детей правильно подкармливать птиц; Воспитывать заботливое отношение к птицам.  </vt:lpstr>
      <vt:lpstr>Презентация PowerPoint</vt:lpstr>
      <vt:lpstr>Презентация PowerPoint</vt:lpstr>
      <vt:lpstr>ПОДГОТОВИТЕЛЬНЫЙ ЭТАП Создание необходимых условий для реализации проекта: -Обсуждение целей и задач с детьми и родителями. -Обоснование путей реализации проекта.  -Подбор материала и оборудования для работы. -Сбор информации и литературы о зимующих птицах, подобрать фотографии, презентации по теме .  </vt:lpstr>
      <vt:lpstr>ОСНОВНОЙ ЭТАП (практическая часть) Наблюдение (за воробьем, за птицами на кормушке, сравнение  снегиря и свиристели, Чьи следы?) Чтение худ. лит-ры : В.Бианки «Синичкин календарь», Г.Снегирев «Про птиц», Б.Павлов «Кто поет в зимнем лесу», Н. Мамин-Сибиряк «Серая шейка» Конструктивно-модельная деятельность  (конструктора, оригами, птицы из ниток «Птицы на ветках»,)   Развитие речи: «Творческие рассказы о зимующих птицах» Рисование «Птицы на кормушке»  </vt:lpstr>
      <vt:lpstr>Использовали ИКТ:  «Птицы зимнего леса нашего края»,  Презентация «Птицы зимой», «Красная книга ХМАО-Птицы»</vt:lpstr>
      <vt:lpstr>Ситуативные беседы  «Зимующие птицы», «Мы друзья  птиц» , «Как живут пернатые друзья зимой?», «Как правильно подобрать корм для птиц», Рассматривание альбома «Интересное о птицах» . Подвижные игры «Совушка» , «Перелёт птиц», «Воробушки и кот» , «Снегири», «Пингвины на льдине», «Воробушки и автомобиль», «Гуси-лебеди», «Охотник и утки» Настольные игры: «Зоологическое лото» , «Зимующие птицы»  Пальчиковая игра «Десять птичек — стайка», «Покормите птиц», «Снегири» «Дятел»,   Дидактические игры: "Угадай птицу по описанию», «Угадай птиц», «Третий лишний (птицы)», "Назови птичку, которой не стало"    Развивающие игры «Птичья столовая», «Назови части птиц», «Угадай птиц»  Артикуляционная гимнастика : «Уточка», Сюжетно-ролевая игра  «Птичья столовая» </vt:lpstr>
      <vt:lpstr>Презентация PowerPoint</vt:lpstr>
      <vt:lpstr>Что творится у кормушки,  И кого тут только нет…  Две синички – две подружки  Прилетели на обед.  Воробьи щебечут дружно,  Их сегодня целых семь.  Подкрепиться птичкам нужно,  Очень уж холодный день.  Каждый день зимой холодной  Мы даем такой обед.  Не дадим смертью голодной  Нашим птичкам умереть! </vt:lpstr>
      <vt:lpstr>А ЗНАЕТЕ ЛИ ВЫ? Дети совместно с родителями находили интересные факты о птицах Югры. Каждый поделился информацией  о проделанной работе .</vt:lpstr>
      <vt:lpstr>РИСОВАНИЕ « ПТИЦЫ НА КОРМУШКЕ» Дети свои наблюдения отобразили в рисунках.</vt:lpstr>
      <vt:lpstr>«Птицы на ветках» </vt:lpstr>
      <vt:lpstr> НАШИ РОДИТЕЛИ АКТИВНО УЧАСТНИКАМИ ПРОЕКТА. </vt:lpstr>
      <vt:lpstr>ЗАКЛЮЧИТЕЛЬНЫЙ ЭТАП. Изготовление альбома «Птицы нашего края» совместно родители и дети. Участие родитель в создании «Красная книга Ханты-Мансийского автономного округа- Югры»</vt:lpstr>
      <vt:lpstr>РЕЗУЛЬТАТЫ ПРОЕКТА.  -Поставленные задачи были успешно реализованы, через взаимодействие детей, родителей и педагогов. Удалось привлечь родителей и детей к оказанию помощи птицам в трудных зимних условиях. - У детей расширились и сформировались знания о зимующих птицах нашего края(какие птицы зимующие, чем питаются, строение, внешний вид), повысился познавательный интерес. - Дети с интересом наблюдают за птицами и  их подкармливали.   - Создали совместно с родителями «Красную книги –Птицы ХМАО»   </vt:lpstr>
      <vt:lpstr>Этим проектом мы  утвердили гипотезу, что в нашем крае зимуют только приспособленные к выживанию в суровых погодных условиях птицы. Сытой птице мороз не страшен. Главное правило: не забывать подсыпать корм в кормушки.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Непоседы</cp:lastModifiedBy>
  <cp:revision>77</cp:revision>
  <dcterms:created xsi:type="dcterms:W3CDTF">2017-01-05T11:01:26Z</dcterms:created>
  <dcterms:modified xsi:type="dcterms:W3CDTF">2020-06-05T02:35:34Z</dcterms:modified>
</cp:coreProperties>
</file>